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319" r:id="rId6"/>
    <p:sldId id="260" r:id="rId7"/>
    <p:sldId id="320" r:id="rId8"/>
    <p:sldId id="310" r:id="rId9"/>
    <p:sldId id="311" r:id="rId10"/>
    <p:sldId id="313" r:id="rId11"/>
    <p:sldId id="309" r:id="rId12"/>
    <p:sldId id="314" r:id="rId13"/>
    <p:sldId id="316" r:id="rId14"/>
    <p:sldId id="317" r:id="rId15"/>
    <p:sldId id="315" r:id="rId16"/>
    <p:sldId id="318" r:id="rId17"/>
    <p:sldId id="321" r:id="rId18"/>
    <p:sldId id="322" r:id="rId19"/>
    <p:sldId id="323" r:id="rId20"/>
    <p:sldId id="324" r:id="rId21"/>
    <p:sldId id="326" r:id="rId22"/>
    <p:sldId id="328" r:id="rId23"/>
    <p:sldId id="262" r:id="rId24"/>
    <p:sldId id="282" r:id="rId25"/>
    <p:sldId id="330" r:id="rId26"/>
    <p:sldId id="264" r:id="rId27"/>
    <p:sldId id="266" r:id="rId28"/>
    <p:sldId id="293" r:id="rId29"/>
    <p:sldId id="294" r:id="rId30"/>
    <p:sldId id="331" r:id="rId31"/>
    <p:sldId id="332" r:id="rId32"/>
    <p:sldId id="334" r:id="rId33"/>
    <p:sldId id="335" r:id="rId34"/>
    <p:sldId id="336" r:id="rId35"/>
    <p:sldId id="337" r:id="rId36"/>
    <p:sldId id="345" r:id="rId37"/>
    <p:sldId id="338" r:id="rId38"/>
    <p:sldId id="354" r:id="rId39"/>
    <p:sldId id="339" r:id="rId40"/>
    <p:sldId id="351" r:id="rId41"/>
    <p:sldId id="352" r:id="rId42"/>
    <p:sldId id="340" r:id="rId43"/>
    <p:sldId id="353" r:id="rId44"/>
    <p:sldId id="341" r:id="rId45"/>
    <p:sldId id="343" r:id="rId46"/>
    <p:sldId id="344" r:id="rId47"/>
    <p:sldId id="363" r:id="rId48"/>
    <p:sldId id="355" r:id="rId49"/>
    <p:sldId id="356" r:id="rId50"/>
    <p:sldId id="357" r:id="rId51"/>
    <p:sldId id="358" r:id="rId52"/>
    <p:sldId id="359" r:id="rId53"/>
    <p:sldId id="360" r:id="rId54"/>
    <p:sldId id="361" r:id="rId55"/>
    <p:sldId id="362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B1B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21"/>
    <p:restoredTop sz="94542"/>
  </p:normalViewPr>
  <p:slideViewPr>
    <p:cSldViewPr snapToGrid="0" snapToObjects="1">
      <p:cViewPr varScale="1">
        <p:scale>
          <a:sx n="95" d="100"/>
          <a:sy n="95" d="100"/>
        </p:scale>
        <p:origin x="-72" y="-8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039F4-4D95-0F4A-9CEE-FC7FA03C437A}" type="datetimeFigureOut">
              <a:rPr lang="en-US" smtClean="0"/>
              <a:pPr/>
              <a:t>8/2/2019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76794-87B0-CA48-A641-E50A638935E7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0317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919BF-7E41-4D2B-819B-DD803935F291}" type="datetime1">
              <a:rPr lang="en-US" smtClean="0"/>
              <a:pPr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44032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623B4-A3BD-4256-B00E-67F359684465}" type="datetime1">
              <a:rPr lang="en-US" smtClean="0"/>
              <a:pPr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27210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0D922-9B09-4182-8A0F-3DBC8EEF4263}" type="datetime1">
              <a:rPr lang="en-US" smtClean="0"/>
              <a:pPr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75352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417CC-7EDB-4B99-B4B7-F62069A44178}" type="datetime1">
              <a:rPr lang="en-US" smtClean="0"/>
              <a:pPr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36230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D944-BAC5-49E9-9509-CC96C3313388}" type="datetime1">
              <a:rPr lang="en-US" smtClean="0"/>
              <a:pPr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15680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7030F-F168-4539-AF8A-D99963A1D52D}" type="datetime1">
              <a:rPr lang="en-US" smtClean="0"/>
              <a:pPr/>
              <a:t>8/2/2019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49120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41936-754A-45EA-A149-35DFFEDAA2BB}" type="datetime1">
              <a:rPr lang="en-US" smtClean="0"/>
              <a:pPr/>
              <a:t>8/2/2019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60364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A4BDD-B549-41FF-AF57-E4FE28256DB2}" type="datetime1">
              <a:rPr lang="en-US" smtClean="0"/>
              <a:pPr/>
              <a:t>8/2/2019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27888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C19A4-160B-4D3A-B37C-DD5130724329}" type="datetime1">
              <a:rPr lang="en-US" smtClean="0"/>
              <a:pPr/>
              <a:t>8/2/2019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76598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EA48C-A95D-4210-890A-EE0A55F61A7D}" type="datetime1">
              <a:rPr lang="en-US" smtClean="0"/>
              <a:pPr/>
              <a:t>8/2/2019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63383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56B85-D597-4873-9313-E80739C64C06}" type="datetime1">
              <a:rPr lang="en-US" smtClean="0"/>
              <a:pPr/>
              <a:t>8/2/2019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20515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10E07-9C1A-4440-9100-37A8E3161DA0}" type="datetime1">
              <a:rPr lang="en-US" smtClean="0"/>
              <a:pPr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B293A-00E4-FC4C-AF4A-A06512877EA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85171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2.png"/><Relationship Id="rId7" Type="http://schemas.openxmlformats.org/officeDocument/2006/relationships/image" Target="../media/image3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4.gif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12.png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4.png"/><Relationship Id="rId4" Type="http://schemas.openxmlformats.org/officeDocument/2006/relationships/image" Target="../media/image8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1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3.png"/><Relationship Id="rId7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3.png"/><Relationship Id="rId7" Type="http://schemas.openxmlformats.org/officeDocument/2006/relationships/image" Target="../media/image8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3.png"/><Relationship Id="rId7" Type="http://schemas.openxmlformats.org/officeDocument/2006/relationships/image" Target="../media/image8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12.png"/><Relationship Id="rId4" Type="http://schemas.openxmlformats.org/officeDocument/2006/relationships/image" Target="../media/image85.png"/><Relationship Id="rId9" Type="http://schemas.openxmlformats.org/officeDocument/2006/relationships/image" Target="../media/image8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733514" y="342701"/>
            <a:ext cx="12409734" cy="3176876"/>
            <a:chOff x="-435429" y="-397668"/>
            <a:chExt cx="7075714" cy="1618343"/>
          </a:xfrm>
        </p:grpSpPr>
        <p:sp>
          <p:nvSpPr>
            <p:cNvPr id="5" name="Rectangle 4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862642"/>
            <a:ext cx="9144000" cy="1750174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Attaques</a:t>
            </a:r>
            <a:r>
              <a:rPr lang="en-US" dirty="0" smtClean="0"/>
              <a:t> </a:t>
            </a:r>
            <a:r>
              <a:rPr lang="en-US" dirty="0" err="1" smtClean="0"/>
              <a:t>d’estimateurs</a:t>
            </a:r>
            <a:r>
              <a:rPr lang="en-US" dirty="0" smtClean="0"/>
              <a:t> d’état : </a:t>
            </a:r>
            <a:br>
              <a:rPr lang="en-US" dirty="0" smtClean="0"/>
            </a:br>
            <a:r>
              <a:rPr lang="en-US" dirty="0" err="1" smtClean="0"/>
              <a:t>Cas</a:t>
            </a:r>
            <a:r>
              <a:rPr lang="en-US" dirty="0" smtClean="0"/>
              <a:t> du </a:t>
            </a:r>
            <a:r>
              <a:rPr lang="en-US" dirty="0" err="1" smtClean="0"/>
              <a:t>filtre</a:t>
            </a:r>
            <a:r>
              <a:rPr lang="en-US" dirty="0" smtClean="0"/>
              <a:t> de </a:t>
            </a:r>
            <a:r>
              <a:rPr lang="en-US" dirty="0" err="1" smtClean="0"/>
              <a:t>Kalman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 rot="10800000">
            <a:off x="5974999" y="4983712"/>
            <a:ext cx="6714902" cy="1537195"/>
            <a:chOff x="-435429" y="-397668"/>
            <a:chExt cx="7075714" cy="1618343"/>
          </a:xfrm>
        </p:grpSpPr>
        <p:sp>
          <p:nvSpPr>
            <p:cNvPr id="8" name="Rectangle 7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itle 1"/>
          <p:cNvSpPr txBox="1">
            <a:spLocks/>
          </p:cNvSpPr>
          <p:nvPr/>
        </p:nvSpPr>
        <p:spPr>
          <a:xfrm>
            <a:off x="5604996" y="5170233"/>
            <a:ext cx="7295773" cy="11018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Quentin </a:t>
            </a:r>
            <a:r>
              <a:rPr lang="en-US" dirty="0" err="1" smtClean="0"/>
              <a:t>Ducasse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9106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5360642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Étape</a:t>
            </a:r>
            <a:r>
              <a:rPr lang="en-US" dirty="0" smtClean="0"/>
              <a:t> de </a:t>
            </a:r>
            <a:r>
              <a:rPr lang="en-US" dirty="0" err="1" smtClean="0"/>
              <a:t>Prédiction</a:t>
            </a:r>
            <a:endParaRPr lang="en-US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5" y="1828824"/>
            <a:ext cx="4931016" cy="35042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67507" y="2599267"/>
            <a:ext cx="629960" cy="27093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933450" y="4208589"/>
            <a:ext cx="1162302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09600" y="2974975"/>
            <a:ext cx="1098549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2908300" y="3168650"/>
            <a:ext cx="2074971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33450" y="4018088"/>
            <a:ext cx="711200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7507" y="3450167"/>
            <a:ext cx="629960" cy="27093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9620" y="3818063"/>
            <a:ext cx="938529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2069305" y="3818063"/>
            <a:ext cx="139017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e 37"/>
          <p:cNvGrpSpPr/>
          <p:nvPr/>
        </p:nvGrpSpPr>
        <p:grpSpPr>
          <a:xfrm>
            <a:off x="5468863" y="962502"/>
            <a:ext cx="6057234" cy="1713357"/>
            <a:chOff x="5920816" y="157073"/>
            <a:chExt cx="6057234" cy="171335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t="3035"/>
            <a:stretch/>
          </p:blipFill>
          <p:spPr>
            <a:xfrm>
              <a:off x="5920816" y="157073"/>
              <a:ext cx="6057234" cy="1713357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11571816" y="1475318"/>
              <a:ext cx="241301" cy="260879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590212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918825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552112" y="1096736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" name="Groupe 24"/>
          <p:cNvGrpSpPr/>
          <p:nvPr/>
        </p:nvGrpSpPr>
        <p:grpSpPr>
          <a:xfrm>
            <a:off x="267508" y="5467290"/>
            <a:ext cx="1801797" cy="1107996"/>
            <a:chOff x="267508" y="5447268"/>
            <a:chExt cx="1801797" cy="1107996"/>
          </a:xfrm>
        </p:grpSpPr>
        <p:sp>
          <p:nvSpPr>
            <p:cNvPr id="26" name="Rectangle 25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pic>
        <p:nvPicPr>
          <p:cNvPr id="32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9926" flipH="1" flipV="1">
            <a:off x="2988195" y="1245815"/>
            <a:ext cx="2355119" cy="1590295"/>
          </a:xfrm>
          <a:prstGeom prst="rect">
            <a:avLst/>
          </a:prstGeom>
        </p:spPr>
      </p:pic>
      <p:sp>
        <p:nvSpPr>
          <p:cNvPr id="34" name="ZoneTexte 33"/>
          <p:cNvSpPr txBox="1"/>
          <p:nvPr/>
        </p:nvSpPr>
        <p:spPr>
          <a:xfrm>
            <a:off x="920624" y="2685534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707203" y="3324225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Q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5360642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Étape</a:t>
            </a:r>
            <a:r>
              <a:rPr lang="en-US" dirty="0" smtClean="0"/>
              <a:t> de </a:t>
            </a:r>
            <a:r>
              <a:rPr lang="en-US" dirty="0" err="1" smtClean="0"/>
              <a:t>Prédiction</a:t>
            </a:r>
            <a:endParaRPr lang="en-US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5" y="1828824"/>
            <a:ext cx="4931016" cy="35042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67507" y="2599267"/>
            <a:ext cx="629960" cy="27093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933450" y="4208589"/>
            <a:ext cx="1162302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09600" y="2974975"/>
            <a:ext cx="1098549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2908300" y="3168650"/>
            <a:ext cx="2074971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33450" y="4018088"/>
            <a:ext cx="711200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7507" y="3450167"/>
            <a:ext cx="629960" cy="27093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9620" y="3818063"/>
            <a:ext cx="938529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2069305" y="3818063"/>
            <a:ext cx="139017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8" name="Groupe 37"/>
          <p:cNvGrpSpPr/>
          <p:nvPr/>
        </p:nvGrpSpPr>
        <p:grpSpPr>
          <a:xfrm>
            <a:off x="5468863" y="962502"/>
            <a:ext cx="6057234" cy="1713357"/>
            <a:chOff x="5920816" y="157073"/>
            <a:chExt cx="6057234" cy="171335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t="3035"/>
            <a:stretch/>
          </p:blipFill>
          <p:spPr>
            <a:xfrm>
              <a:off x="5920816" y="157073"/>
              <a:ext cx="6057234" cy="1713357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11571816" y="1475318"/>
              <a:ext cx="241301" cy="260879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590212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918825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552112" y="1096736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" name="Groupe 24"/>
          <p:cNvGrpSpPr/>
          <p:nvPr/>
        </p:nvGrpSpPr>
        <p:grpSpPr>
          <a:xfrm>
            <a:off x="267508" y="5467290"/>
            <a:ext cx="1801797" cy="1107996"/>
            <a:chOff x="267508" y="5447268"/>
            <a:chExt cx="1801797" cy="1107996"/>
          </a:xfrm>
        </p:grpSpPr>
        <p:sp>
          <p:nvSpPr>
            <p:cNvPr id="26" name="Rectangle 25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pic>
        <p:nvPicPr>
          <p:cNvPr id="32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9926" flipH="1" flipV="1">
            <a:off x="2988195" y="1245815"/>
            <a:ext cx="2355119" cy="1590295"/>
          </a:xfrm>
          <a:prstGeom prst="rect">
            <a:avLst/>
          </a:prstGeom>
        </p:spPr>
      </p:pic>
      <p:sp>
        <p:nvSpPr>
          <p:cNvPr id="34" name="ZoneTexte 33"/>
          <p:cNvSpPr txBox="1"/>
          <p:nvPr/>
        </p:nvSpPr>
        <p:spPr>
          <a:xfrm>
            <a:off x="920624" y="2685534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707203" y="3324225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Q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33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064"/>
          <a:stretch/>
        </p:blipFill>
        <p:spPr>
          <a:xfrm>
            <a:off x="5468863" y="3329997"/>
            <a:ext cx="6569068" cy="25066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5360642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Étape</a:t>
            </a:r>
            <a:r>
              <a:rPr lang="en-US" dirty="0" smtClean="0"/>
              <a:t> de </a:t>
            </a:r>
            <a:r>
              <a:rPr lang="en-US" dirty="0" err="1" smtClean="0"/>
              <a:t>Prédiction</a:t>
            </a:r>
            <a:endParaRPr lang="en-US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5" y="1828824"/>
            <a:ext cx="4931016" cy="35042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67507" y="2599267"/>
            <a:ext cx="629960" cy="27093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933450" y="4208589"/>
            <a:ext cx="1162302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09600" y="2974975"/>
            <a:ext cx="1098549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2908300" y="3168650"/>
            <a:ext cx="2074971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33450" y="4018088"/>
            <a:ext cx="711200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7507" y="3450167"/>
            <a:ext cx="629960" cy="27093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9620" y="3818063"/>
            <a:ext cx="938529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2069305" y="3818063"/>
            <a:ext cx="139017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e 37"/>
          <p:cNvGrpSpPr/>
          <p:nvPr/>
        </p:nvGrpSpPr>
        <p:grpSpPr>
          <a:xfrm>
            <a:off x="5468863" y="962502"/>
            <a:ext cx="6057234" cy="1713357"/>
            <a:chOff x="5920816" y="157073"/>
            <a:chExt cx="6057234" cy="171335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t="3035"/>
            <a:stretch/>
          </p:blipFill>
          <p:spPr>
            <a:xfrm>
              <a:off x="5920816" y="157073"/>
              <a:ext cx="6057234" cy="1713357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11571816" y="1475318"/>
              <a:ext cx="241301" cy="260879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590212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918825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552112" y="1096736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" name="Groupe 24"/>
          <p:cNvGrpSpPr/>
          <p:nvPr/>
        </p:nvGrpSpPr>
        <p:grpSpPr>
          <a:xfrm>
            <a:off x="267508" y="5467290"/>
            <a:ext cx="1801797" cy="1107996"/>
            <a:chOff x="267508" y="5447268"/>
            <a:chExt cx="1801797" cy="1107996"/>
          </a:xfrm>
        </p:grpSpPr>
        <p:sp>
          <p:nvSpPr>
            <p:cNvPr id="26" name="Rectangle 25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pic>
        <p:nvPicPr>
          <p:cNvPr id="32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9926" flipH="1" flipV="1">
            <a:off x="2988195" y="1245815"/>
            <a:ext cx="2355119" cy="1590295"/>
          </a:xfrm>
          <a:prstGeom prst="rect">
            <a:avLst/>
          </a:prstGeom>
        </p:spPr>
      </p:pic>
      <p:sp>
        <p:nvSpPr>
          <p:cNvPr id="34" name="ZoneTexte 33"/>
          <p:cNvSpPr txBox="1"/>
          <p:nvPr/>
        </p:nvSpPr>
        <p:spPr>
          <a:xfrm>
            <a:off x="920624" y="2685534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707203" y="3324225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Q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33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064"/>
          <a:stretch/>
        </p:blipFill>
        <p:spPr>
          <a:xfrm>
            <a:off x="5468863" y="3329997"/>
            <a:ext cx="6569068" cy="2506625"/>
          </a:xfrm>
          <a:prstGeom prst="rect">
            <a:avLst/>
          </a:prstGeom>
        </p:spPr>
      </p:pic>
      <p:pic>
        <p:nvPicPr>
          <p:cNvPr id="3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5081564" flipH="1">
            <a:off x="3138502" y="5108444"/>
            <a:ext cx="2355119" cy="1638804"/>
          </a:xfrm>
          <a:prstGeom prst="rect">
            <a:avLst/>
          </a:prstGeom>
        </p:spPr>
      </p:pic>
      <p:sp>
        <p:nvSpPr>
          <p:cNvPr id="41" name="ZoneTexte 40"/>
          <p:cNvSpPr txBox="1"/>
          <p:nvPr/>
        </p:nvSpPr>
        <p:spPr>
          <a:xfrm>
            <a:off x="1003936" y="3508891"/>
            <a:ext cx="46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F0"/>
                </a:solidFill>
              </a:rPr>
              <a:t>z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562786" y="4233987"/>
            <a:ext cx="24695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5360642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Étape</a:t>
            </a:r>
            <a:r>
              <a:rPr lang="en-US" dirty="0" smtClean="0"/>
              <a:t> de </a:t>
            </a:r>
            <a:r>
              <a:rPr lang="en-US" dirty="0" err="1" smtClean="0"/>
              <a:t>Prédiction</a:t>
            </a:r>
            <a:endParaRPr lang="en-US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5" y="1828824"/>
            <a:ext cx="4931016" cy="35042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67507" y="2599267"/>
            <a:ext cx="629960" cy="27093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933450" y="4208589"/>
            <a:ext cx="1162302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09600" y="2974975"/>
            <a:ext cx="1098549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2908300" y="3168650"/>
            <a:ext cx="2074971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33450" y="4018088"/>
            <a:ext cx="711200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7507" y="3450167"/>
            <a:ext cx="629960" cy="27093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9620" y="3818063"/>
            <a:ext cx="938529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2069305" y="3818063"/>
            <a:ext cx="139017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e 37"/>
          <p:cNvGrpSpPr/>
          <p:nvPr/>
        </p:nvGrpSpPr>
        <p:grpSpPr>
          <a:xfrm>
            <a:off x="5468863" y="962502"/>
            <a:ext cx="6057234" cy="1713357"/>
            <a:chOff x="5920816" y="157073"/>
            <a:chExt cx="6057234" cy="171335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t="3035"/>
            <a:stretch/>
          </p:blipFill>
          <p:spPr>
            <a:xfrm>
              <a:off x="5920816" y="157073"/>
              <a:ext cx="6057234" cy="1713357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11571816" y="1475318"/>
              <a:ext cx="241301" cy="260879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590212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918825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552112" y="1096736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" name="Groupe 24"/>
          <p:cNvGrpSpPr/>
          <p:nvPr/>
        </p:nvGrpSpPr>
        <p:grpSpPr>
          <a:xfrm>
            <a:off x="267508" y="5467290"/>
            <a:ext cx="1801797" cy="1107996"/>
            <a:chOff x="267508" y="5447268"/>
            <a:chExt cx="1801797" cy="1107996"/>
          </a:xfrm>
        </p:grpSpPr>
        <p:sp>
          <p:nvSpPr>
            <p:cNvPr id="26" name="Rectangle 25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pic>
        <p:nvPicPr>
          <p:cNvPr id="32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9926" flipH="1" flipV="1">
            <a:off x="2988195" y="1245815"/>
            <a:ext cx="2355119" cy="1590295"/>
          </a:xfrm>
          <a:prstGeom prst="rect">
            <a:avLst/>
          </a:prstGeom>
        </p:spPr>
      </p:pic>
      <p:sp>
        <p:nvSpPr>
          <p:cNvPr id="34" name="ZoneTexte 33"/>
          <p:cNvSpPr txBox="1"/>
          <p:nvPr/>
        </p:nvSpPr>
        <p:spPr>
          <a:xfrm>
            <a:off x="920624" y="2685534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707203" y="3324225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Q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33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064"/>
          <a:stretch/>
        </p:blipFill>
        <p:spPr>
          <a:xfrm>
            <a:off x="5468863" y="3329997"/>
            <a:ext cx="6569068" cy="2506625"/>
          </a:xfrm>
          <a:prstGeom prst="rect">
            <a:avLst/>
          </a:prstGeom>
        </p:spPr>
      </p:pic>
      <p:pic>
        <p:nvPicPr>
          <p:cNvPr id="3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5081564" flipH="1">
            <a:off x="3138502" y="5108444"/>
            <a:ext cx="2355119" cy="1638804"/>
          </a:xfrm>
          <a:prstGeom prst="rect">
            <a:avLst/>
          </a:prstGeom>
        </p:spPr>
      </p:pic>
      <p:sp>
        <p:nvSpPr>
          <p:cNvPr id="41" name="ZoneTexte 40"/>
          <p:cNvSpPr txBox="1"/>
          <p:nvPr/>
        </p:nvSpPr>
        <p:spPr>
          <a:xfrm>
            <a:off x="1003936" y="3508891"/>
            <a:ext cx="46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F0"/>
                </a:solidFill>
              </a:rPr>
              <a:t>z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562786" y="4233987"/>
            <a:ext cx="24695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/>
          <p:cNvSpPr txBox="1"/>
          <p:nvPr/>
        </p:nvSpPr>
        <p:spPr>
          <a:xfrm>
            <a:off x="2565758" y="3508891"/>
            <a:ext cx="46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F0"/>
                </a:solidFill>
              </a:rPr>
              <a:t>R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1280775" y="4543802"/>
            <a:ext cx="223097" cy="24727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5360642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Étape</a:t>
            </a:r>
            <a:r>
              <a:rPr lang="en-US" dirty="0" smtClean="0"/>
              <a:t> de Correction</a:t>
            </a:r>
            <a:endParaRPr lang="en-US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5" y="1828824"/>
            <a:ext cx="4931016" cy="35042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67507" y="2599267"/>
            <a:ext cx="629960" cy="27093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933450" y="4208589"/>
            <a:ext cx="1162302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09600" y="2974975"/>
            <a:ext cx="1098549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2908300" y="3168650"/>
            <a:ext cx="2074971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33450" y="4018088"/>
            <a:ext cx="711200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7507" y="3450167"/>
            <a:ext cx="629960" cy="27093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9620" y="3818063"/>
            <a:ext cx="938529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2069305" y="3818063"/>
            <a:ext cx="139017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e 37"/>
          <p:cNvGrpSpPr/>
          <p:nvPr/>
        </p:nvGrpSpPr>
        <p:grpSpPr>
          <a:xfrm>
            <a:off x="5468863" y="962502"/>
            <a:ext cx="6057234" cy="1713357"/>
            <a:chOff x="5920816" y="157073"/>
            <a:chExt cx="6057234" cy="171335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t="3035"/>
            <a:stretch/>
          </p:blipFill>
          <p:spPr>
            <a:xfrm>
              <a:off x="5920816" y="157073"/>
              <a:ext cx="6057234" cy="1713357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11571816" y="1475318"/>
              <a:ext cx="241301" cy="260879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590212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918825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552112" y="1096736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" name="Groupe 24"/>
          <p:cNvGrpSpPr/>
          <p:nvPr/>
        </p:nvGrpSpPr>
        <p:grpSpPr>
          <a:xfrm>
            <a:off x="267508" y="5467290"/>
            <a:ext cx="1801797" cy="1107996"/>
            <a:chOff x="267508" y="5447268"/>
            <a:chExt cx="1801797" cy="1107996"/>
          </a:xfrm>
        </p:grpSpPr>
        <p:sp>
          <p:nvSpPr>
            <p:cNvPr id="26" name="Rectangle 25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pic>
        <p:nvPicPr>
          <p:cNvPr id="32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9926" flipH="1" flipV="1">
            <a:off x="2988195" y="1245815"/>
            <a:ext cx="2355119" cy="1590295"/>
          </a:xfrm>
          <a:prstGeom prst="rect">
            <a:avLst/>
          </a:prstGeom>
        </p:spPr>
      </p:pic>
      <p:sp>
        <p:nvSpPr>
          <p:cNvPr id="34" name="ZoneTexte 33"/>
          <p:cNvSpPr txBox="1"/>
          <p:nvPr/>
        </p:nvSpPr>
        <p:spPr>
          <a:xfrm>
            <a:off x="920624" y="2685534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707203" y="3324225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Q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33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064"/>
          <a:stretch/>
        </p:blipFill>
        <p:spPr>
          <a:xfrm>
            <a:off x="5468863" y="3329997"/>
            <a:ext cx="6569068" cy="2506625"/>
          </a:xfrm>
          <a:prstGeom prst="rect">
            <a:avLst/>
          </a:prstGeom>
        </p:spPr>
      </p:pic>
      <p:pic>
        <p:nvPicPr>
          <p:cNvPr id="3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5081564" flipH="1">
            <a:off x="3138502" y="5108444"/>
            <a:ext cx="2355119" cy="1638804"/>
          </a:xfrm>
          <a:prstGeom prst="rect">
            <a:avLst/>
          </a:prstGeom>
        </p:spPr>
      </p:pic>
      <p:sp>
        <p:nvSpPr>
          <p:cNvPr id="41" name="ZoneTexte 40"/>
          <p:cNvSpPr txBox="1"/>
          <p:nvPr/>
        </p:nvSpPr>
        <p:spPr>
          <a:xfrm>
            <a:off x="1003936" y="3508891"/>
            <a:ext cx="46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F0"/>
                </a:solidFill>
              </a:rPr>
              <a:t>z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562786" y="4233987"/>
            <a:ext cx="24695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/>
          <p:cNvSpPr txBox="1"/>
          <p:nvPr/>
        </p:nvSpPr>
        <p:spPr>
          <a:xfrm>
            <a:off x="2565758" y="3508891"/>
            <a:ext cx="46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F0"/>
                </a:solidFill>
              </a:rPr>
              <a:t>R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1280775" y="4543802"/>
            <a:ext cx="223097" cy="24727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ZoneTexte 42"/>
          <p:cNvSpPr txBox="1"/>
          <p:nvPr/>
        </p:nvSpPr>
        <p:spPr>
          <a:xfrm>
            <a:off x="1462142" y="4614168"/>
            <a:ext cx="36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50"/>
                </a:solidFill>
              </a:rPr>
              <a:t>y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9104891" y="4233988"/>
            <a:ext cx="223259" cy="258500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182734" y="4983500"/>
            <a:ext cx="223259" cy="258500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5360642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Étape</a:t>
            </a:r>
            <a:r>
              <a:rPr lang="en-US" dirty="0" smtClean="0"/>
              <a:t> de Correction</a:t>
            </a:r>
            <a:endParaRPr lang="en-US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5" y="1828824"/>
            <a:ext cx="4931016" cy="35042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67507" y="2599267"/>
            <a:ext cx="629960" cy="27093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933450" y="4208589"/>
            <a:ext cx="1162302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09600" y="2974975"/>
            <a:ext cx="1098549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2908300" y="3168650"/>
            <a:ext cx="2074971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33450" y="4018088"/>
            <a:ext cx="711200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7507" y="3450167"/>
            <a:ext cx="629960" cy="27093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9620" y="3818063"/>
            <a:ext cx="938529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2069305" y="3818063"/>
            <a:ext cx="139017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e 37"/>
          <p:cNvGrpSpPr/>
          <p:nvPr/>
        </p:nvGrpSpPr>
        <p:grpSpPr>
          <a:xfrm>
            <a:off x="5468863" y="962502"/>
            <a:ext cx="6057234" cy="1713357"/>
            <a:chOff x="5920816" y="157073"/>
            <a:chExt cx="6057234" cy="171335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t="3035"/>
            <a:stretch/>
          </p:blipFill>
          <p:spPr>
            <a:xfrm>
              <a:off x="5920816" y="157073"/>
              <a:ext cx="6057234" cy="1713357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11571816" y="1475318"/>
              <a:ext cx="241301" cy="260879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590212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918825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552112" y="1096736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" name="Groupe 24"/>
          <p:cNvGrpSpPr/>
          <p:nvPr/>
        </p:nvGrpSpPr>
        <p:grpSpPr>
          <a:xfrm>
            <a:off x="267508" y="5467290"/>
            <a:ext cx="1801797" cy="1107996"/>
            <a:chOff x="267508" y="5447268"/>
            <a:chExt cx="1801797" cy="1107996"/>
          </a:xfrm>
        </p:grpSpPr>
        <p:sp>
          <p:nvSpPr>
            <p:cNvPr id="26" name="Rectangle 25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pic>
        <p:nvPicPr>
          <p:cNvPr id="32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9926" flipH="1" flipV="1">
            <a:off x="2988195" y="1245815"/>
            <a:ext cx="2355119" cy="1590295"/>
          </a:xfrm>
          <a:prstGeom prst="rect">
            <a:avLst/>
          </a:prstGeom>
        </p:spPr>
      </p:pic>
      <p:sp>
        <p:nvSpPr>
          <p:cNvPr id="34" name="ZoneTexte 33"/>
          <p:cNvSpPr txBox="1"/>
          <p:nvPr/>
        </p:nvSpPr>
        <p:spPr>
          <a:xfrm>
            <a:off x="920624" y="2685534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707203" y="3324225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Q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33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064"/>
          <a:stretch/>
        </p:blipFill>
        <p:spPr>
          <a:xfrm>
            <a:off x="5468863" y="3329997"/>
            <a:ext cx="6569068" cy="2506625"/>
          </a:xfrm>
          <a:prstGeom prst="rect">
            <a:avLst/>
          </a:prstGeom>
        </p:spPr>
      </p:pic>
      <p:pic>
        <p:nvPicPr>
          <p:cNvPr id="3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5081564" flipH="1">
            <a:off x="3138502" y="5108444"/>
            <a:ext cx="2355119" cy="1638804"/>
          </a:xfrm>
          <a:prstGeom prst="rect">
            <a:avLst/>
          </a:prstGeom>
        </p:spPr>
      </p:pic>
      <p:sp>
        <p:nvSpPr>
          <p:cNvPr id="41" name="ZoneTexte 40"/>
          <p:cNvSpPr txBox="1"/>
          <p:nvPr/>
        </p:nvSpPr>
        <p:spPr>
          <a:xfrm>
            <a:off x="1003936" y="3508891"/>
            <a:ext cx="46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F0"/>
                </a:solidFill>
              </a:rPr>
              <a:t>z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562786" y="4233987"/>
            <a:ext cx="24695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/>
          <p:cNvSpPr txBox="1"/>
          <p:nvPr/>
        </p:nvSpPr>
        <p:spPr>
          <a:xfrm>
            <a:off x="2565758" y="3508891"/>
            <a:ext cx="46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F0"/>
                </a:solidFill>
              </a:rPr>
              <a:t>R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1280775" y="4543802"/>
            <a:ext cx="223097" cy="24727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ZoneTexte 42"/>
          <p:cNvSpPr txBox="1"/>
          <p:nvPr/>
        </p:nvSpPr>
        <p:spPr>
          <a:xfrm>
            <a:off x="1462142" y="4614168"/>
            <a:ext cx="36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50"/>
                </a:solidFill>
              </a:rPr>
              <a:t>y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2565758" y="4301986"/>
            <a:ext cx="36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50"/>
                </a:solidFill>
              </a:rPr>
              <a:t>K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9104891" y="4233988"/>
            <a:ext cx="223259" cy="258500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182734" y="4983500"/>
            <a:ext cx="223259" cy="258500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104891" y="4555560"/>
            <a:ext cx="284642" cy="258500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0112861" y="5413157"/>
            <a:ext cx="246542" cy="258500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4402200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  Les </a:t>
            </a:r>
            <a:r>
              <a:rPr lang="en-US" dirty="0" err="1" smtClean="0"/>
              <a:t>équations</a:t>
            </a:r>
            <a:endParaRPr lang="en-US" dirty="0"/>
          </a:p>
        </p:txBody>
      </p:sp>
      <p:grpSp>
        <p:nvGrpSpPr>
          <p:cNvPr id="47" name="Groupe 24"/>
          <p:cNvGrpSpPr/>
          <p:nvPr/>
        </p:nvGrpSpPr>
        <p:grpSpPr>
          <a:xfrm>
            <a:off x="4492604" y="101485"/>
            <a:ext cx="1801797" cy="1107996"/>
            <a:chOff x="267508" y="5447268"/>
            <a:chExt cx="1801797" cy="1107996"/>
          </a:xfrm>
        </p:grpSpPr>
        <p:sp>
          <p:nvSpPr>
            <p:cNvPr id="50" name="Rectangle 49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ZoneTexte 54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56" name="ZoneTexte 55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57" name="ZoneTexte 56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sp>
        <p:nvSpPr>
          <p:cNvPr id="58" name="TextBox 6"/>
          <p:cNvSpPr txBox="1"/>
          <p:nvPr/>
        </p:nvSpPr>
        <p:spPr>
          <a:xfrm>
            <a:off x="342859" y="2588428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F</a:t>
            </a:r>
            <a:r>
              <a:rPr lang="en-US" sz="2400" i="1" dirty="0" smtClean="0">
                <a:sym typeface="Wingdings"/>
              </a:rPr>
              <a:t>  : </a:t>
            </a:r>
            <a:r>
              <a:rPr lang="en-US" sz="2400" i="1" dirty="0" err="1" smtClean="0">
                <a:sym typeface="Wingdings"/>
              </a:rPr>
              <a:t>Matrice</a:t>
            </a:r>
            <a:r>
              <a:rPr lang="en-US" sz="2400" i="1" dirty="0" smtClean="0">
                <a:sym typeface="Wingdings"/>
              </a:rPr>
              <a:t> de transition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0" name="TextBox 6"/>
          <p:cNvSpPr txBox="1"/>
          <p:nvPr/>
        </p:nvSpPr>
        <p:spPr>
          <a:xfrm>
            <a:off x="342859" y="1281746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x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Etat</a:t>
            </a:r>
            <a:r>
              <a:rPr lang="en-US" sz="2400" i="1" dirty="0" smtClean="0">
                <a:sym typeface="Wingdings"/>
              </a:rPr>
              <a:t> du </a:t>
            </a:r>
            <a:r>
              <a:rPr lang="en-US" sz="2400" i="1" dirty="0" err="1" smtClean="0">
                <a:sym typeface="Wingdings"/>
              </a:rPr>
              <a:t>système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1" name="TextBox 6"/>
          <p:cNvSpPr txBox="1"/>
          <p:nvPr/>
        </p:nvSpPr>
        <p:spPr>
          <a:xfrm>
            <a:off x="342859" y="1771142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P</a:t>
            </a:r>
            <a:r>
              <a:rPr lang="en-US" sz="2400" i="1" dirty="0" smtClean="0">
                <a:sym typeface="Wingdings"/>
              </a:rPr>
              <a:t> : Incertitude </a:t>
            </a:r>
            <a:r>
              <a:rPr lang="en-US" sz="2400" i="1" dirty="0" err="1" smtClean="0">
                <a:sym typeface="Wingdings"/>
              </a:rPr>
              <a:t>sur</a:t>
            </a:r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err="1" smtClean="0">
                <a:sym typeface="Wingdings"/>
              </a:rPr>
              <a:t>l’état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2" name="TextBox 6"/>
          <p:cNvSpPr txBox="1"/>
          <p:nvPr/>
        </p:nvSpPr>
        <p:spPr>
          <a:xfrm>
            <a:off x="342859" y="3066265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Q</a:t>
            </a:r>
            <a:r>
              <a:rPr lang="en-US" sz="2400" i="1" dirty="0" smtClean="0">
                <a:sym typeface="Wingdings"/>
              </a:rPr>
              <a:t> : Incertitude du </a:t>
            </a:r>
            <a:r>
              <a:rPr lang="en-US" sz="2400" i="1" dirty="0" err="1" smtClean="0">
                <a:sym typeface="Wingdings"/>
              </a:rPr>
              <a:t>modéle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3" name="TextBox 6"/>
          <p:cNvSpPr txBox="1"/>
          <p:nvPr/>
        </p:nvSpPr>
        <p:spPr>
          <a:xfrm>
            <a:off x="342859" y="4058427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H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Matrice</a:t>
            </a:r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err="1" smtClean="0">
                <a:sym typeface="Wingdings"/>
              </a:rPr>
              <a:t>d’observation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4" name="TextBox 6"/>
          <p:cNvSpPr txBox="1"/>
          <p:nvPr/>
        </p:nvSpPr>
        <p:spPr>
          <a:xfrm>
            <a:off x="342859" y="4536264"/>
            <a:ext cx="3681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R</a:t>
            </a:r>
            <a:r>
              <a:rPr lang="en-US" sz="2400" i="1" dirty="0" smtClean="0">
                <a:sym typeface="Wingdings"/>
              </a:rPr>
              <a:t> : Incertitude de la </a:t>
            </a:r>
            <a:r>
              <a:rPr lang="en-US" sz="2400" i="1" dirty="0" err="1" smtClean="0">
                <a:sym typeface="Wingdings"/>
              </a:rPr>
              <a:t>mesure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5" name="TextBox 6"/>
          <p:cNvSpPr txBox="1"/>
          <p:nvPr/>
        </p:nvSpPr>
        <p:spPr>
          <a:xfrm>
            <a:off x="342859" y="5513654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y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Résidu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6" name="TextBox 6"/>
          <p:cNvSpPr txBox="1"/>
          <p:nvPr/>
        </p:nvSpPr>
        <p:spPr>
          <a:xfrm>
            <a:off x="342859" y="5991491"/>
            <a:ext cx="3681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K</a:t>
            </a:r>
            <a:r>
              <a:rPr lang="en-US" sz="2400" i="1" dirty="0" smtClean="0">
                <a:sym typeface="Wingdings"/>
              </a:rPr>
              <a:t> : Ratio </a:t>
            </a:r>
            <a:r>
              <a:rPr lang="en-US" sz="2400" i="1" dirty="0" err="1" smtClean="0">
                <a:sym typeface="Wingdings"/>
              </a:rPr>
              <a:t>d’incertitude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grpSp>
        <p:nvGrpSpPr>
          <p:cNvPr id="75" name="Groupe 74"/>
          <p:cNvGrpSpPr/>
          <p:nvPr/>
        </p:nvGrpSpPr>
        <p:grpSpPr>
          <a:xfrm>
            <a:off x="6056149" y="-1"/>
            <a:ext cx="6135851" cy="4058427"/>
            <a:chOff x="6245657" y="28700"/>
            <a:chExt cx="6199482" cy="4100514"/>
          </a:xfrm>
        </p:grpSpPr>
        <p:pic>
          <p:nvPicPr>
            <p:cNvPr id="76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5657" y="28700"/>
              <a:ext cx="6199482" cy="4100514"/>
            </a:xfrm>
            <a:prstGeom prst="rect">
              <a:avLst/>
            </a:prstGeom>
          </p:spPr>
        </p:pic>
        <p:sp>
          <p:nvSpPr>
            <p:cNvPr id="77" name="Ellipse 76"/>
            <p:cNvSpPr/>
            <p:nvPr/>
          </p:nvSpPr>
          <p:spPr>
            <a:xfrm>
              <a:off x="7295177" y="1479899"/>
              <a:ext cx="1495076" cy="1495076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Ellipse 77"/>
            <p:cNvSpPr/>
            <p:nvPr/>
          </p:nvSpPr>
          <p:spPr>
            <a:xfrm>
              <a:off x="9442148" y="1479899"/>
              <a:ext cx="1495076" cy="1495076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0091772" y="845825"/>
              <a:ext cx="1962289" cy="455988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0" name="Rectangle 79"/>
          <p:cNvSpPr/>
          <p:nvPr/>
        </p:nvSpPr>
        <p:spPr>
          <a:xfrm>
            <a:off x="368259" y="4117941"/>
            <a:ext cx="303479" cy="36752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/>
          <p:cNvSpPr/>
          <p:nvPr/>
        </p:nvSpPr>
        <p:spPr>
          <a:xfrm>
            <a:off x="368259" y="4594279"/>
            <a:ext cx="303479" cy="36752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/>
          <p:cNvSpPr/>
          <p:nvPr/>
        </p:nvSpPr>
        <p:spPr>
          <a:xfrm>
            <a:off x="361909" y="2644767"/>
            <a:ext cx="303479" cy="36752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/>
          <p:cNvSpPr/>
          <p:nvPr/>
        </p:nvSpPr>
        <p:spPr>
          <a:xfrm>
            <a:off x="384134" y="3124280"/>
            <a:ext cx="303479" cy="36752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Rectangle 85"/>
          <p:cNvSpPr/>
          <p:nvPr/>
        </p:nvSpPr>
        <p:spPr>
          <a:xfrm>
            <a:off x="342859" y="5595393"/>
            <a:ext cx="303479" cy="36752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Rectangle 86"/>
          <p:cNvSpPr/>
          <p:nvPr/>
        </p:nvSpPr>
        <p:spPr>
          <a:xfrm>
            <a:off x="361909" y="6062206"/>
            <a:ext cx="303479" cy="36752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4402200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Les </a:t>
            </a:r>
            <a:r>
              <a:rPr lang="en-US" dirty="0" err="1" smtClean="0"/>
              <a:t>équations</a:t>
            </a:r>
            <a:endParaRPr lang="en-US" dirty="0"/>
          </a:p>
        </p:txBody>
      </p:sp>
      <p:grpSp>
        <p:nvGrpSpPr>
          <p:cNvPr id="4" name="Groupe 24"/>
          <p:cNvGrpSpPr/>
          <p:nvPr/>
        </p:nvGrpSpPr>
        <p:grpSpPr>
          <a:xfrm>
            <a:off x="4492604" y="101485"/>
            <a:ext cx="1801797" cy="1107996"/>
            <a:chOff x="267508" y="5447268"/>
            <a:chExt cx="1801797" cy="1107996"/>
          </a:xfrm>
        </p:grpSpPr>
        <p:sp>
          <p:nvSpPr>
            <p:cNvPr id="50" name="Rectangle 49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ZoneTexte 54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56" name="ZoneTexte 55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57" name="ZoneTexte 56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sp>
        <p:nvSpPr>
          <p:cNvPr id="58" name="TextBox 6"/>
          <p:cNvSpPr txBox="1"/>
          <p:nvPr/>
        </p:nvSpPr>
        <p:spPr>
          <a:xfrm>
            <a:off x="342859" y="2588428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F</a:t>
            </a:r>
            <a:r>
              <a:rPr lang="en-US" sz="2400" i="1" dirty="0" smtClean="0">
                <a:sym typeface="Wingdings"/>
              </a:rPr>
              <a:t>  : </a:t>
            </a:r>
            <a:r>
              <a:rPr lang="en-US" sz="2400" i="1" dirty="0" err="1" smtClean="0">
                <a:sym typeface="Wingdings"/>
              </a:rPr>
              <a:t>Matrice</a:t>
            </a:r>
            <a:r>
              <a:rPr lang="en-US" sz="2400" i="1" dirty="0" smtClean="0">
                <a:sym typeface="Wingdings"/>
              </a:rPr>
              <a:t> de transition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0" name="TextBox 6"/>
          <p:cNvSpPr txBox="1"/>
          <p:nvPr/>
        </p:nvSpPr>
        <p:spPr>
          <a:xfrm>
            <a:off x="342859" y="1281746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x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Etat</a:t>
            </a:r>
            <a:r>
              <a:rPr lang="en-US" sz="2400" i="1" dirty="0" smtClean="0">
                <a:sym typeface="Wingdings"/>
              </a:rPr>
              <a:t> du </a:t>
            </a:r>
            <a:r>
              <a:rPr lang="en-US" sz="2400" i="1" dirty="0" err="1" smtClean="0">
                <a:sym typeface="Wingdings"/>
              </a:rPr>
              <a:t>système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1" name="TextBox 6"/>
          <p:cNvSpPr txBox="1"/>
          <p:nvPr/>
        </p:nvSpPr>
        <p:spPr>
          <a:xfrm>
            <a:off x="342859" y="1771142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P</a:t>
            </a:r>
            <a:r>
              <a:rPr lang="en-US" sz="2400" i="1" dirty="0" smtClean="0">
                <a:sym typeface="Wingdings"/>
              </a:rPr>
              <a:t> : Incertitude </a:t>
            </a:r>
            <a:r>
              <a:rPr lang="en-US" sz="2400" i="1" dirty="0" err="1" smtClean="0">
                <a:sym typeface="Wingdings"/>
              </a:rPr>
              <a:t>sur</a:t>
            </a:r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err="1" smtClean="0">
                <a:sym typeface="Wingdings"/>
              </a:rPr>
              <a:t>l’état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2" name="TextBox 6"/>
          <p:cNvSpPr txBox="1"/>
          <p:nvPr/>
        </p:nvSpPr>
        <p:spPr>
          <a:xfrm>
            <a:off x="342859" y="3066265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Q</a:t>
            </a:r>
            <a:r>
              <a:rPr lang="en-US" sz="2400" i="1" dirty="0" smtClean="0">
                <a:sym typeface="Wingdings"/>
              </a:rPr>
              <a:t> : Incertitude du </a:t>
            </a:r>
            <a:r>
              <a:rPr lang="en-US" sz="2400" i="1" dirty="0" err="1" smtClean="0">
                <a:sym typeface="Wingdings"/>
              </a:rPr>
              <a:t>modéle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3" name="TextBox 6"/>
          <p:cNvSpPr txBox="1"/>
          <p:nvPr/>
        </p:nvSpPr>
        <p:spPr>
          <a:xfrm>
            <a:off x="342859" y="4058427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H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Matrice</a:t>
            </a:r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err="1" smtClean="0">
                <a:sym typeface="Wingdings"/>
              </a:rPr>
              <a:t>d’observation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4" name="TextBox 6"/>
          <p:cNvSpPr txBox="1"/>
          <p:nvPr/>
        </p:nvSpPr>
        <p:spPr>
          <a:xfrm>
            <a:off x="342859" y="4536264"/>
            <a:ext cx="3681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R</a:t>
            </a:r>
            <a:r>
              <a:rPr lang="en-US" sz="2400" i="1" dirty="0" smtClean="0">
                <a:sym typeface="Wingdings"/>
              </a:rPr>
              <a:t> : Incertitude de la </a:t>
            </a:r>
            <a:r>
              <a:rPr lang="en-US" sz="2400" i="1" dirty="0" err="1" smtClean="0">
                <a:sym typeface="Wingdings"/>
              </a:rPr>
              <a:t>mesure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5" name="TextBox 6"/>
          <p:cNvSpPr txBox="1"/>
          <p:nvPr/>
        </p:nvSpPr>
        <p:spPr>
          <a:xfrm>
            <a:off x="342859" y="5513654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y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Résidu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6" name="TextBox 6"/>
          <p:cNvSpPr txBox="1"/>
          <p:nvPr/>
        </p:nvSpPr>
        <p:spPr>
          <a:xfrm>
            <a:off x="342859" y="5991491"/>
            <a:ext cx="3681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K</a:t>
            </a:r>
            <a:r>
              <a:rPr lang="en-US" sz="2400" i="1" dirty="0" smtClean="0">
                <a:sym typeface="Wingdings"/>
              </a:rPr>
              <a:t> : Ratio </a:t>
            </a:r>
            <a:r>
              <a:rPr lang="en-US" sz="2400" i="1" dirty="0" err="1" smtClean="0">
                <a:sym typeface="Wingdings"/>
              </a:rPr>
              <a:t>d’incertitude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grpSp>
        <p:nvGrpSpPr>
          <p:cNvPr id="5" name="Groupe 74"/>
          <p:cNvGrpSpPr/>
          <p:nvPr/>
        </p:nvGrpSpPr>
        <p:grpSpPr>
          <a:xfrm>
            <a:off x="6056149" y="-1"/>
            <a:ext cx="6135851" cy="4058427"/>
            <a:chOff x="6245657" y="28700"/>
            <a:chExt cx="6199482" cy="4100514"/>
          </a:xfrm>
        </p:grpSpPr>
        <p:pic>
          <p:nvPicPr>
            <p:cNvPr id="76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5657" y="28700"/>
              <a:ext cx="6199482" cy="4100514"/>
            </a:xfrm>
            <a:prstGeom prst="rect">
              <a:avLst/>
            </a:prstGeom>
          </p:spPr>
        </p:pic>
        <p:sp>
          <p:nvSpPr>
            <p:cNvPr id="77" name="Ellipse 76"/>
            <p:cNvSpPr/>
            <p:nvPr/>
          </p:nvSpPr>
          <p:spPr>
            <a:xfrm>
              <a:off x="7295177" y="1479899"/>
              <a:ext cx="1495076" cy="1495076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Ellipse 77"/>
            <p:cNvSpPr/>
            <p:nvPr/>
          </p:nvSpPr>
          <p:spPr>
            <a:xfrm>
              <a:off x="9442148" y="1479899"/>
              <a:ext cx="1495076" cy="1495076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0091772" y="845825"/>
              <a:ext cx="1962289" cy="455988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0" name="Rectangle 79"/>
          <p:cNvSpPr/>
          <p:nvPr/>
        </p:nvSpPr>
        <p:spPr>
          <a:xfrm>
            <a:off x="368259" y="4117941"/>
            <a:ext cx="303479" cy="36752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/>
          <p:cNvSpPr/>
          <p:nvPr/>
        </p:nvSpPr>
        <p:spPr>
          <a:xfrm>
            <a:off x="368259" y="4594279"/>
            <a:ext cx="303479" cy="36752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/>
          <p:cNvSpPr/>
          <p:nvPr/>
        </p:nvSpPr>
        <p:spPr>
          <a:xfrm>
            <a:off x="361909" y="2644767"/>
            <a:ext cx="303479" cy="36752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/>
          <p:cNvSpPr/>
          <p:nvPr/>
        </p:nvSpPr>
        <p:spPr>
          <a:xfrm>
            <a:off x="384134" y="3124280"/>
            <a:ext cx="303479" cy="36752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Rectangle 85"/>
          <p:cNvSpPr/>
          <p:nvPr/>
        </p:nvSpPr>
        <p:spPr>
          <a:xfrm>
            <a:off x="342859" y="5595393"/>
            <a:ext cx="303479" cy="36752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Rectangle 86"/>
          <p:cNvSpPr/>
          <p:nvPr/>
        </p:nvSpPr>
        <p:spPr>
          <a:xfrm>
            <a:off x="361909" y="6062206"/>
            <a:ext cx="303479" cy="36752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2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455" y="4117941"/>
            <a:ext cx="4814346" cy="2324684"/>
          </a:xfrm>
          <a:prstGeom prst="rect">
            <a:avLst/>
          </a:prstGeom>
          <a:ln w="50800">
            <a:noFill/>
          </a:ln>
        </p:spPr>
      </p:pic>
      <p:pic>
        <p:nvPicPr>
          <p:cNvPr id="33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9379732" flipH="1" flipV="1">
            <a:off x="3949644" y="2694749"/>
            <a:ext cx="2355119" cy="142884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4402200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Les </a:t>
            </a:r>
            <a:r>
              <a:rPr lang="en-US" dirty="0" err="1" smtClean="0"/>
              <a:t>équations</a:t>
            </a:r>
            <a:endParaRPr lang="en-US" dirty="0"/>
          </a:p>
        </p:txBody>
      </p:sp>
      <p:grpSp>
        <p:nvGrpSpPr>
          <p:cNvPr id="4" name="Groupe 24"/>
          <p:cNvGrpSpPr/>
          <p:nvPr/>
        </p:nvGrpSpPr>
        <p:grpSpPr>
          <a:xfrm>
            <a:off x="4492604" y="101485"/>
            <a:ext cx="1801797" cy="1107996"/>
            <a:chOff x="267508" y="5447268"/>
            <a:chExt cx="1801797" cy="1107996"/>
          </a:xfrm>
        </p:grpSpPr>
        <p:sp>
          <p:nvSpPr>
            <p:cNvPr id="50" name="Rectangle 49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ZoneTexte 54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56" name="ZoneTexte 55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57" name="ZoneTexte 56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sp>
        <p:nvSpPr>
          <p:cNvPr id="58" name="TextBox 6"/>
          <p:cNvSpPr txBox="1"/>
          <p:nvPr/>
        </p:nvSpPr>
        <p:spPr>
          <a:xfrm>
            <a:off x="342859" y="2588428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F</a:t>
            </a:r>
            <a:r>
              <a:rPr lang="en-US" sz="2400" i="1" dirty="0" smtClean="0">
                <a:sym typeface="Wingdings"/>
              </a:rPr>
              <a:t>  : </a:t>
            </a:r>
            <a:r>
              <a:rPr lang="en-US" sz="2400" i="1" dirty="0" err="1" smtClean="0">
                <a:sym typeface="Wingdings"/>
              </a:rPr>
              <a:t>Matrice</a:t>
            </a:r>
            <a:r>
              <a:rPr lang="en-US" sz="2400" i="1" dirty="0" smtClean="0">
                <a:sym typeface="Wingdings"/>
              </a:rPr>
              <a:t> de transition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0" name="TextBox 6"/>
          <p:cNvSpPr txBox="1"/>
          <p:nvPr/>
        </p:nvSpPr>
        <p:spPr>
          <a:xfrm>
            <a:off x="342859" y="1281746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x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Etat</a:t>
            </a:r>
            <a:r>
              <a:rPr lang="en-US" sz="2400" i="1" dirty="0" smtClean="0">
                <a:sym typeface="Wingdings"/>
              </a:rPr>
              <a:t> du </a:t>
            </a:r>
            <a:r>
              <a:rPr lang="en-US" sz="2400" i="1" dirty="0" err="1" smtClean="0">
                <a:sym typeface="Wingdings"/>
              </a:rPr>
              <a:t>système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1" name="TextBox 6"/>
          <p:cNvSpPr txBox="1"/>
          <p:nvPr/>
        </p:nvSpPr>
        <p:spPr>
          <a:xfrm>
            <a:off x="342859" y="1771142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P</a:t>
            </a:r>
            <a:r>
              <a:rPr lang="en-US" sz="2400" i="1" dirty="0" smtClean="0">
                <a:sym typeface="Wingdings"/>
              </a:rPr>
              <a:t> : Incertitude </a:t>
            </a:r>
            <a:r>
              <a:rPr lang="en-US" sz="2400" i="1" dirty="0" err="1" smtClean="0">
                <a:sym typeface="Wingdings"/>
              </a:rPr>
              <a:t>sur</a:t>
            </a:r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err="1" smtClean="0">
                <a:sym typeface="Wingdings"/>
              </a:rPr>
              <a:t>l’état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2" name="TextBox 6"/>
          <p:cNvSpPr txBox="1"/>
          <p:nvPr/>
        </p:nvSpPr>
        <p:spPr>
          <a:xfrm>
            <a:off x="342859" y="3066265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Q</a:t>
            </a:r>
            <a:r>
              <a:rPr lang="en-US" sz="2400" i="1" dirty="0" smtClean="0">
                <a:sym typeface="Wingdings"/>
              </a:rPr>
              <a:t> : Incertitude du </a:t>
            </a:r>
            <a:r>
              <a:rPr lang="en-US" sz="2400" i="1" dirty="0" err="1" smtClean="0">
                <a:sym typeface="Wingdings"/>
              </a:rPr>
              <a:t>modéle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3" name="TextBox 6"/>
          <p:cNvSpPr txBox="1"/>
          <p:nvPr/>
        </p:nvSpPr>
        <p:spPr>
          <a:xfrm>
            <a:off x="342859" y="4058427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H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Matrice</a:t>
            </a:r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err="1" smtClean="0">
                <a:sym typeface="Wingdings"/>
              </a:rPr>
              <a:t>d’observation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4" name="TextBox 6"/>
          <p:cNvSpPr txBox="1"/>
          <p:nvPr/>
        </p:nvSpPr>
        <p:spPr>
          <a:xfrm>
            <a:off x="342859" y="4536264"/>
            <a:ext cx="3681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R</a:t>
            </a:r>
            <a:r>
              <a:rPr lang="en-US" sz="2400" i="1" dirty="0" smtClean="0">
                <a:sym typeface="Wingdings"/>
              </a:rPr>
              <a:t> : Incertitude de la </a:t>
            </a:r>
            <a:r>
              <a:rPr lang="en-US" sz="2400" i="1" dirty="0" err="1" smtClean="0">
                <a:sym typeface="Wingdings"/>
              </a:rPr>
              <a:t>mesure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5" name="TextBox 6"/>
          <p:cNvSpPr txBox="1"/>
          <p:nvPr/>
        </p:nvSpPr>
        <p:spPr>
          <a:xfrm>
            <a:off x="342859" y="5513654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y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Résidu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6" name="TextBox 6"/>
          <p:cNvSpPr txBox="1"/>
          <p:nvPr/>
        </p:nvSpPr>
        <p:spPr>
          <a:xfrm>
            <a:off x="342859" y="5991491"/>
            <a:ext cx="3681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K</a:t>
            </a:r>
            <a:r>
              <a:rPr lang="en-US" sz="2400" i="1" dirty="0" smtClean="0">
                <a:sym typeface="Wingdings"/>
              </a:rPr>
              <a:t> : Ratio </a:t>
            </a:r>
            <a:r>
              <a:rPr lang="en-US" sz="2400" i="1" dirty="0" err="1" smtClean="0">
                <a:sym typeface="Wingdings"/>
              </a:rPr>
              <a:t>d’incertitude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grpSp>
        <p:nvGrpSpPr>
          <p:cNvPr id="5" name="Groupe 74"/>
          <p:cNvGrpSpPr/>
          <p:nvPr/>
        </p:nvGrpSpPr>
        <p:grpSpPr>
          <a:xfrm>
            <a:off x="6056149" y="-1"/>
            <a:ext cx="6135851" cy="4058427"/>
            <a:chOff x="6245657" y="28700"/>
            <a:chExt cx="6199482" cy="4100514"/>
          </a:xfrm>
        </p:grpSpPr>
        <p:pic>
          <p:nvPicPr>
            <p:cNvPr id="76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5657" y="28700"/>
              <a:ext cx="6199482" cy="4100514"/>
            </a:xfrm>
            <a:prstGeom prst="rect">
              <a:avLst/>
            </a:prstGeom>
          </p:spPr>
        </p:pic>
        <p:sp>
          <p:nvSpPr>
            <p:cNvPr id="77" name="Ellipse 76"/>
            <p:cNvSpPr/>
            <p:nvPr/>
          </p:nvSpPr>
          <p:spPr>
            <a:xfrm>
              <a:off x="7295177" y="1479899"/>
              <a:ext cx="1495076" cy="1495076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Ellipse 77"/>
            <p:cNvSpPr/>
            <p:nvPr/>
          </p:nvSpPr>
          <p:spPr>
            <a:xfrm>
              <a:off x="9442148" y="1479899"/>
              <a:ext cx="1495076" cy="1495076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0091772" y="845825"/>
              <a:ext cx="1962289" cy="455988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0" name="Rectangle 79"/>
          <p:cNvSpPr/>
          <p:nvPr/>
        </p:nvSpPr>
        <p:spPr>
          <a:xfrm>
            <a:off x="368259" y="4117941"/>
            <a:ext cx="303479" cy="36752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/>
          <p:cNvSpPr/>
          <p:nvPr/>
        </p:nvSpPr>
        <p:spPr>
          <a:xfrm>
            <a:off x="368259" y="4594279"/>
            <a:ext cx="303479" cy="36752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/>
          <p:cNvSpPr/>
          <p:nvPr/>
        </p:nvSpPr>
        <p:spPr>
          <a:xfrm>
            <a:off x="361909" y="2644767"/>
            <a:ext cx="303479" cy="36752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/>
          <p:cNvSpPr/>
          <p:nvPr/>
        </p:nvSpPr>
        <p:spPr>
          <a:xfrm>
            <a:off x="384134" y="3124280"/>
            <a:ext cx="303479" cy="36752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Rectangle 85"/>
          <p:cNvSpPr/>
          <p:nvPr/>
        </p:nvSpPr>
        <p:spPr>
          <a:xfrm>
            <a:off x="342859" y="5595393"/>
            <a:ext cx="303479" cy="36752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Rectangle 86"/>
          <p:cNvSpPr/>
          <p:nvPr/>
        </p:nvSpPr>
        <p:spPr>
          <a:xfrm>
            <a:off x="361909" y="6062206"/>
            <a:ext cx="303479" cy="36752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4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8223629" flipH="1" flipV="1">
            <a:off x="3818212" y="3344003"/>
            <a:ext cx="2355119" cy="1428848"/>
          </a:xfrm>
          <a:prstGeom prst="rect">
            <a:avLst/>
          </a:prstGeom>
        </p:spPr>
      </p:pic>
      <p:grpSp>
        <p:nvGrpSpPr>
          <p:cNvPr id="36" name="Groupe 35"/>
          <p:cNvGrpSpPr/>
          <p:nvPr/>
        </p:nvGrpSpPr>
        <p:grpSpPr>
          <a:xfrm>
            <a:off x="6294401" y="4558085"/>
            <a:ext cx="4044266" cy="1694233"/>
            <a:chOff x="6344516" y="4485464"/>
            <a:chExt cx="4044266" cy="1694233"/>
          </a:xfrm>
        </p:grpSpPr>
        <p:pic>
          <p:nvPicPr>
            <p:cNvPr id="33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t="21093"/>
            <a:stretch>
              <a:fillRect/>
            </a:stretch>
          </p:blipFill>
          <p:spPr>
            <a:xfrm>
              <a:off x="6344516" y="4485464"/>
              <a:ext cx="3697696" cy="1028190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35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8106" y="5368065"/>
              <a:ext cx="3850676" cy="8116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4402200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Les </a:t>
            </a:r>
            <a:r>
              <a:rPr lang="en-US" dirty="0" err="1" smtClean="0"/>
              <a:t>équations</a:t>
            </a:r>
            <a:endParaRPr lang="en-US" dirty="0"/>
          </a:p>
        </p:txBody>
      </p:sp>
      <p:grpSp>
        <p:nvGrpSpPr>
          <p:cNvPr id="4" name="Groupe 24"/>
          <p:cNvGrpSpPr/>
          <p:nvPr/>
        </p:nvGrpSpPr>
        <p:grpSpPr>
          <a:xfrm>
            <a:off x="4492604" y="101485"/>
            <a:ext cx="1801797" cy="1107996"/>
            <a:chOff x="267508" y="5447268"/>
            <a:chExt cx="1801797" cy="1107996"/>
          </a:xfrm>
        </p:grpSpPr>
        <p:sp>
          <p:nvSpPr>
            <p:cNvPr id="50" name="Rectangle 49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ZoneTexte 54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56" name="ZoneTexte 55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57" name="ZoneTexte 56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sp>
        <p:nvSpPr>
          <p:cNvPr id="58" name="TextBox 6"/>
          <p:cNvSpPr txBox="1"/>
          <p:nvPr/>
        </p:nvSpPr>
        <p:spPr>
          <a:xfrm>
            <a:off x="342859" y="2588428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F</a:t>
            </a:r>
            <a:r>
              <a:rPr lang="en-US" sz="2400" i="1" dirty="0" smtClean="0">
                <a:sym typeface="Wingdings"/>
              </a:rPr>
              <a:t>  : </a:t>
            </a:r>
            <a:r>
              <a:rPr lang="en-US" sz="2400" i="1" dirty="0" err="1" smtClean="0">
                <a:sym typeface="Wingdings"/>
              </a:rPr>
              <a:t>Matrice</a:t>
            </a:r>
            <a:r>
              <a:rPr lang="en-US" sz="2400" i="1" dirty="0" smtClean="0">
                <a:sym typeface="Wingdings"/>
              </a:rPr>
              <a:t> de transition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0" name="TextBox 6"/>
          <p:cNvSpPr txBox="1"/>
          <p:nvPr/>
        </p:nvSpPr>
        <p:spPr>
          <a:xfrm>
            <a:off x="342859" y="1281746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x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Etat</a:t>
            </a:r>
            <a:r>
              <a:rPr lang="en-US" sz="2400" i="1" dirty="0" smtClean="0">
                <a:sym typeface="Wingdings"/>
              </a:rPr>
              <a:t> du </a:t>
            </a:r>
            <a:r>
              <a:rPr lang="en-US" sz="2400" i="1" dirty="0" err="1" smtClean="0">
                <a:sym typeface="Wingdings"/>
              </a:rPr>
              <a:t>système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1" name="TextBox 6"/>
          <p:cNvSpPr txBox="1"/>
          <p:nvPr/>
        </p:nvSpPr>
        <p:spPr>
          <a:xfrm>
            <a:off x="342859" y="1771142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P</a:t>
            </a:r>
            <a:r>
              <a:rPr lang="en-US" sz="2400" i="1" dirty="0" smtClean="0">
                <a:sym typeface="Wingdings"/>
              </a:rPr>
              <a:t> : Incertitude </a:t>
            </a:r>
            <a:r>
              <a:rPr lang="en-US" sz="2400" i="1" dirty="0" err="1" smtClean="0">
                <a:sym typeface="Wingdings"/>
              </a:rPr>
              <a:t>sur</a:t>
            </a:r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err="1" smtClean="0">
                <a:sym typeface="Wingdings"/>
              </a:rPr>
              <a:t>l’état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2" name="TextBox 6"/>
          <p:cNvSpPr txBox="1"/>
          <p:nvPr/>
        </p:nvSpPr>
        <p:spPr>
          <a:xfrm>
            <a:off x="342859" y="3066265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Q</a:t>
            </a:r>
            <a:r>
              <a:rPr lang="en-US" sz="2400" i="1" dirty="0" smtClean="0">
                <a:sym typeface="Wingdings"/>
              </a:rPr>
              <a:t> : Incertitude du </a:t>
            </a:r>
            <a:r>
              <a:rPr lang="en-US" sz="2400" i="1" dirty="0" err="1" smtClean="0">
                <a:sym typeface="Wingdings"/>
              </a:rPr>
              <a:t>modéle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3" name="TextBox 6"/>
          <p:cNvSpPr txBox="1"/>
          <p:nvPr/>
        </p:nvSpPr>
        <p:spPr>
          <a:xfrm>
            <a:off x="342859" y="4058427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H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Matrice</a:t>
            </a:r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err="1" smtClean="0">
                <a:sym typeface="Wingdings"/>
              </a:rPr>
              <a:t>d’observation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4" name="TextBox 6"/>
          <p:cNvSpPr txBox="1"/>
          <p:nvPr/>
        </p:nvSpPr>
        <p:spPr>
          <a:xfrm>
            <a:off x="342859" y="4536264"/>
            <a:ext cx="3681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R</a:t>
            </a:r>
            <a:r>
              <a:rPr lang="en-US" sz="2400" i="1" dirty="0" smtClean="0">
                <a:sym typeface="Wingdings"/>
              </a:rPr>
              <a:t> : Incertitude de la </a:t>
            </a:r>
            <a:r>
              <a:rPr lang="en-US" sz="2400" i="1" dirty="0" err="1" smtClean="0">
                <a:sym typeface="Wingdings"/>
              </a:rPr>
              <a:t>mesure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5" name="TextBox 6"/>
          <p:cNvSpPr txBox="1"/>
          <p:nvPr/>
        </p:nvSpPr>
        <p:spPr>
          <a:xfrm>
            <a:off x="342859" y="5513654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y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Résidu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6" name="TextBox 6"/>
          <p:cNvSpPr txBox="1"/>
          <p:nvPr/>
        </p:nvSpPr>
        <p:spPr>
          <a:xfrm>
            <a:off x="342859" y="5991491"/>
            <a:ext cx="36819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K</a:t>
            </a:r>
            <a:r>
              <a:rPr lang="en-US" sz="2400" i="1" dirty="0" smtClean="0">
                <a:sym typeface="Wingdings"/>
              </a:rPr>
              <a:t> : Gain de </a:t>
            </a:r>
            <a:r>
              <a:rPr lang="en-US" sz="2400" i="1" dirty="0" err="1" smtClean="0">
                <a:sym typeface="Wingdings"/>
              </a:rPr>
              <a:t>Kalman</a:t>
            </a:r>
            <a:endParaRPr lang="en-US" sz="2400" i="1" dirty="0" smtClean="0">
              <a:sym typeface="Wingdings"/>
            </a:endParaRPr>
          </a:p>
          <a:p>
            <a:r>
              <a:rPr lang="en-US" sz="2400" i="1" dirty="0" smtClean="0">
                <a:sym typeface="Wingdings"/>
              </a:rPr>
              <a:t>    (Ratio </a:t>
            </a:r>
            <a:r>
              <a:rPr lang="en-US" sz="2400" i="1" dirty="0" err="1" smtClean="0">
                <a:sym typeface="Wingdings"/>
              </a:rPr>
              <a:t>d’incertitude</a:t>
            </a:r>
            <a:r>
              <a:rPr lang="en-US" sz="2400" i="1" dirty="0" smtClean="0">
                <a:sym typeface="Wingdings"/>
              </a:rPr>
              <a:t>)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grpSp>
        <p:nvGrpSpPr>
          <p:cNvPr id="5" name="Groupe 74"/>
          <p:cNvGrpSpPr/>
          <p:nvPr/>
        </p:nvGrpSpPr>
        <p:grpSpPr>
          <a:xfrm>
            <a:off x="6056149" y="-1"/>
            <a:ext cx="6135851" cy="4058427"/>
            <a:chOff x="6245657" y="28700"/>
            <a:chExt cx="6199482" cy="4100514"/>
          </a:xfrm>
        </p:grpSpPr>
        <p:pic>
          <p:nvPicPr>
            <p:cNvPr id="76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5657" y="28700"/>
              <a:ext cx="6199482" cy="4100514"/>
            </a:xfrm>
            <a:prstGeom prst="rect">
              <a:avLst/>
            </a:prstGeom>
          </p:spPr>
        </p:pic>
        <p:sp>
          <p:nvSpPr>
            <p:cNvPr id="77" name="Ellipse 76"/>
            <p:cNvSpPr/>
            <p:nvPr/>
          </p:nvSpPr>
          <p:spPr>
            <a:xfrm>
              <a:off x="7295177" y="1479899"/>
              <a:ext cx="1495076" cy="1495076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Ellipse 77"/>
            <p:cNvSpPr/>
            <p:nvPr/>
          </p:nvSpPr>
          <p:spPr>
            <a:xfrm>
              <a:off x="9442148" y="1479899"/>
              <a:ext cx="1495076" cy="1495076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0091772" y="845825"/>
              <a:ext cx="1962289" cy="455988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0" name="Rectangle 79"/>
          <p:cNvSpPr/>
          <p:nvPr/>
        </p:nvSpPr>
        <p:spPr>
          <a:xfrm>
            <a:off x="368259" y="4117941"/>
            <a:ext cx="303479" cy="36752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/>
          <p:cNvSpPr/>
          <p:nvPr/>
        </p:nvSpPr>
        <p:spPr>
          <a:xfrm>
            <a:off x="368259" y="4594279"/>
            <a:ext cx="303479" cy="36752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/>
          <p:cNvSpPr/>
          <p:nvPr/>
        </p:nvSpPr>
        <p:spPr>
          <a:xfrm>
            <a:off x="361909" y="2644767"/>
            <a:ext cx="303479" cy="36752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/>
          <p:cNvSpPr/>
          <p:nvPr/>
        </p:nvSpPr>
        <p:spPr>
          <a:xfrm>
            <a:off x="384134" y="3124280"/>
            <a:ext cx="303479" cy="36752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Rectangle 85"/>
          <p:cNvSpPr/>
          <p:nvPr/>
        </p:nvSpPr>
        <p:spPr>
          <a:xfrm>
            <a:off x="342859" y="5595393"/>
            <a:ext cx="303479" cy="36752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Rectangle 86"/>
          <p:cNvSpPr/>
          <p:nvPr/>
        </p:nvSpPr>
        <p:spPr>
          <a:xfrm>
            <a:off x="361909" y="6062206"/>
            <a:ext cx="303479" cy="36752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268" y="4797091"/>
            <a:ext cx="3416920" cy="833153"/>
          </a:xfrm>
          <a:prstGeom prst="rect">
            <a:avLst/>
          </a:prstGeom>
        </p:spPr>
      </p:pic>
      <p:pic>
        <p:nvPicPr>
          <p:cNvPr id="3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7177419" flipH="1" flipV="1">
            <a:off x="3603375" y="4338523"/>
            <a:ext cx="2355119" cy="142884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376698" y="2412236"/>
            <a:ext cx="10265876" cy="396914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70673" y="1922736"/>
            <a:ext cx="9900756" cy="427117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-560986" y="256437"/>
            <a:ext cx="6004698" cy="1537195"/>
            <a:chOff x="-435429" y="-397668"/>
            <a:chExt cx="7075714" cy="1618343"/>
          </a:xfrm>
        </p:grpSpPr>
        <p:sp>
          <p:nvSpPr>
            <p:cNvPr id="5" name="Rectangle 4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981" y="379449"/>
            <a:ext cx="10515600" cy="1325563"/>
          </a:xfrm>
        </p:spPr>
        <p:txBody>
          <a:bodyPr/>
          <a:lstStyle/>
          <a:p>
            <a:r>
              <a:rPr lang="en-US" dirty="0" err="1" smtClean="0"/>
              <a:t>Sommaire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1505" y="2049919"/>
            <a:ext cx="10515600" cy="4351338"/>
          </a:xfrm>
        </p:spPr>
        <p:txBody>
          <a:bodyPr/>
          <a:lstStyle/>
          <a:p>
            <a:r>
              <a:rPr lang="en-US" dirty="0" err="1" smtClean="0"/>
              <a:t>Présentation</a:t>
            </a:r>
            <a:r>
              <a:rPr lang="en-US" dirty="0" smtClean="0"/>
              <a:t> &amp; </a:t>
            </a:r>
            <a:r>
              <a:rPr lang="en-US" dirty="0" err="1" smtClean="0"/>
              <a:t>Définitions</a:t>
            </a:r>
            <a:endParaRPr lang="en-US" dirty="0" smtClean="0"/>
          </a:p>
          <a:p>
            <a:r>
              <a:rPr lang="en-US" dirty="0" err="1" smtClean="0"/>
              <a:t>Étapes</a:t>
            </a:r>
            <a:r>
              <a:rPr lang="en-US" dirty="0" smtClean="0"/>
              <a:t>, </a:t>
            </a:r>
            <a:r>
              <a:rPr lang="en-US" dirty="0" err="1" smtClean="0"/>
              <a:t>Équations</a:t>
            </a:r>
            <a:r>
              <a:rPr lang="en-US" dirty="0" smtClean="0"/>
              <a:t> &amp; </a:t>
            </a:r>
            <a:r>
              <a:rPr lang="en-US" dirty="0" err="1" smtClean="0"/>
              <a:t>Exemple</a:t>
            </a:r>
            <a:endParaRPr lang="en-US" dirty="0" smtClean="0"/>
          </a:p>
          <a:p>
            <a:r>
              <a:rPr lang="en-US" dirty="0" smtClean="0"/>
              <a:t>Extensions du </a:t>
            </a:r>
            <a:r>
              <a:rPr lang="en-US" dirty="0" err="1" smtClean="0"/>
              <a:t>filtre</a:t>
            </a:r>
            <a:r>
              <a:rPr lang="en-US" dirty="0" smtClean="0"/>
              <a:t> de </a:t>
            </a:r>
            <a:r>
              <a:rPr lang="en-US" dirty="0" err="1" smtClean="0"/>
              <a:t>Kalman</a:t>
            </a:r>
            <a:endParaRPr lang="en-US" dirty="0" smtClean="0"/>
          </a:p>
          <a:p>
            <a:r>
              <a:rPr lang="en-US" dirty="0" err="1" smtClean="0"/>
              <a:t>Optimisation</a:t>
            </a:r>
            <a:r>
              <a:rPr lang="en-US" dirty="0" smtClean="0"/>
              <a:t> &amp; </a:t>
            </a:r>
            <a:r>
              <a:rPr lang="en-US" dirty="0" err="1" smtClean="0"/>
              <a:t>Robustesse</a:t>
            </a:r>
            <a:endParaRPr lang="en-US" dirty="0" smtClean="0"/>
          </a:p>
          <a:p>
            <a:r>
              <a:rPr lang="en-US" dirty="0" err="1" smtClean="0"/>
              <a:t>Objectifs</a:t>
            </a:r>
            <a:r>
              <a:rPr lang="en-US" dirty="0" smtClean="0"/>
              <a:t> &amp; </a:t>
            </a:r>
            <a:r>
              <a:rPr lang="en-US" dirty="0" err="1" smtClean="0"/>
              <a:t>Présentation</a:t>
            </a:r>
            <a:r>
              <a:rPr lang="en-US" dirty="0" smtClean="0"/>
              <a:t> du module</a:t>
            </a:r>
          </a:p>
          <a:p>
            <a:r>
              <a:rPr lang="en-US" dirty="0" err="1" smtClean="0"/>
              <a:t>Modélisation</a:t>
            </a:r>
            <a:r>
              <a:rPr lang="en-US" dirty="0" smtClean="0"/>
              <a:t> &amp; </a:t>
            </a:r>
            <a:r>
              <a:rPr lang="en-US" dirty="0" err="1" smtClean="0"/>
              <a:t>Attaques</a:t>
            </a:r>
            <a:endParaRPr lang="en-US" dirty="0" smtClean="0"/>
          </a:p>
          <a:p>
            <a:r>
              <a:rPr lang="en-US" dirty="0" err="1" smtClean="0"/>
              <a:t>Objectifs</a:t>
            </a:r>
            <a:r>
              <a:rPr lang="en-US" dirty="0" smtClean="0"/>
              <a:t> </a:t>
            </a:r>
            <a:r>
              <a:rPr lang="en-US" dirty="0" err="1" smtClean="0"/>
              <a:t>restants</a:t>
            </a:r>
            <a:endParaRPr lang="en-US" dirty="0" smtClean="0"/>
          </a:p>
          <a:p>
            <a:r>
              <a:rPr lang="en-US" dirty="0" smtClean="0"/>
              <a:t>Tests &amp; Installation</a:t>
            </a:r>
          </a:p>
          <a:p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094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123" y="3894986"/>
            <a:ext cx="6428813" cy="2534743"/>
          </a:xfrm>
          <a:prstGeom prst="rect">
            <a:avLst/>
          </a:prstGeom>
        </p:spPr>
      </p:pic>
      <p:grpSp>
        <p:nvGrpSpPr>
          <p:cNvPr id="3" name="Group 11"/>
          <p:cNvGrpSpPr/>
          <p:nvPr/>
        </p:nvGrpSpPr>
        <p:grpSpPr>
          <a:xfrm>
            <a:off x="-377371" y="235891"/>
            <a:ext cx="4402200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Les </a:t>
            </a:r>
            <a:r>
              <a:rPr lang="en-US" dirty="0" err="1" smtClean="0"/>
              <a:t>équations</a:t>
            </a:r>
            <a:endParaRPr lang="en-US" dirty="0"/>
          </a:p>
        </p:txBody>
      </p:sp>
      <p:grpSp>
        <p:nvGrpSpPr>
          <p:cNvPr id="4" name="Groupe 24"/>
          <p:cNvGrpSpPr/>
          <p:nvPr/>
        </p:nvGrpSpPr>
        <p:grpSpPr>
          <a:xfrm>
            <a:off x="4492604" y="101485"/>
            <a:ext cx="1801797" cy="1107996"/>
            <a:chOff x="267508" y="5447268"/>
            <a:chExt cx="1801797" cy="1107996"/>
          </a:xfrm>
        </p:grpSpPr>
        <p:sp>
          <p:nvSpPr>
            <p:cNvPr id="50" name="Rectangle 49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ZoneTexte 54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56" name="ZoneTexte 55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57" name="ZoneTexte 56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sp>
        <p:nvSpPr>
          <p:cNvPr id="58" name="TextBox 6"/>
          <p:cNvSpPr txBox="1"/>
          <p:nvPr/>
        </p:nvSpPr>
        <p:spPr>
          <a:xfrm>
            <a:off x="342859" y="2588428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F</a:t>
            </a:r>
            <a:r>
              <a:rPr lang="en-US" sz="2400" i="1" dirty="0" smtClean="0">
                <a:sym typeface="Wingdings"/>
              </a:rPr>
              <a:t>  : </a:t>
            </a:r>
            <a:r>
              <a:rPr lang="en-US" sz="2400" i="1" dirty="0" err="1" smtClean="0">
                <a:sym typeface="Wingdings"/>
              </a:rPr>
              <a:t>Matrice</a:t>
            </a:r>
            <a:r>
              <a:rPr lang="en-US" sz="2400" i="1" dirty="0" smtClean="0">
                <a:sym typeface="Wingdings"/>
              </a:rPr>
              <a:t> de transition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0" name="TextBox 6"/>
          <p:cNvSpPr txBox="1"/>
          <p:nvPr/>
        </p:nvSpPr>
        <p:spPr>
          <a:xfrm>
            <a:off x="342859" y="1281746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x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Etat</a:t>
            </a:r>
            <a:r>
              <a:rPr lang="en-US" sz="2400" i="1" dirty="0" smtClean="0">
                <a:sym typeface="Wingdings"/>
              </a:rPr>
              <a:t> du </a:t>
            </a:r>
            <a:r>
              <a:rPr lang="en-US" sz="2400" i="1" dirty="0" err="1" smtClean="0">
                <a:sym typeface="Wingdings"/>
              </a:rPr>
              <a:t>système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1" name="TextBox 6"/>
          <p:cNvSpPr txBox="1"/>
          <p:nvPr/>
        </p:nvSpPr>
        <p:spPr>
          <a:xfrm>
            <a:off x="342859" y="1771142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P</a:t>
            </a:r>
            <a:r>
              <a:rPr lang="en-US" sz="2400" i="1" dirty="0" smtClean="0">
                <a:sym typeface="Wingdings"/>
              </a:rPr>
              <a:t> : Incertitude </a:t>
            </a:r>
            <a:r>
              <a:rPr lang="en-US" sz="2400" i="1" dirty="0" err="1" smtClean="0">
                <a:sym typeface="Wingdings"/>
              </a:rPr>
              <a:t>sur</a:t>
            </a:r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err="1" smtClean="0">
                <a:sym typeface="Wingdings"/>
              </a:rPr>
              <a:t>l’état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2" name="TextBox 6"/>
          <p:cNvSpPr txBox="1"/>
          <p:nvPr/>
        </p:nvSpPr>
        <p:spPr>
          <a:xfrm>
            <a:off x="342859" y="3066265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Q</a:t>
            </a:r>
            <a:r>
              <a:rPr lang="en-US" sz="2400" i="1" dirty="0" smtClean="0">
                <a:sym typeface="Wingdings"/>
              </a:rPr>
              <a:t> : Incertitude du </a:t>
            </a:r>
            <a:r>
              <a:rPr lang="en-US" sz="2400" i="1" dirty="0" err="1" smtClean="0">
                <a:sym typeface="Wingdings"/>
              </a:rPr>
              <a:t>modéle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3" name="TextBox 6"/>
          <p:cNvSpPr txBox="1"/>
          <p:nvPr/>
        </p:nvSpPr>
        <p:spPr>
          <a:xfrm>
            <a:off x="342859" y="4058427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H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Matrice</a:t>
            </a:r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err="1" smtClean="0">
                <a:sym typeface="Wingdings"/>
              </a:rPr>
              <a:t>d’observation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4" name="TextBox 6"/>
          <p:cNvSpPr txBox="1"/>
          <p:nvPr/>
        </p:nvSpPr>
        <p:spPr>
          <a:xfrm>
            <a:off x="342859" y="4536264"/>
            <a:ext cx="3681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R</a:t>
            </a:r>
            <a:r>
              <a:rPr lang="en-US" sz="2400" i="1" dirty="0" smtClean="0">
                <a:sym typeface="Wingdings"/>
              </a:rPr>
              <a:t> : Incertitude de la </a:t>
            </a:r>
            <a:r>
              <a:rPr lang="en-US" sz="2400" i="1" dirty="0" err="1" smtClean="0">
                <a:sym typeface="Wingdings"/>
              </a:rPr>
              <a:t>mesure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5" name="TextBox 6"/>
          <p:cNvSpPr txBox="1"/>
          <p:nvPr/>
        </p:nvSpPr>
        <p:spPr>
          <a:xfrm>
            <a:off x="342859" y="5513654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y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Résidu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6" name="TextBox 6"/>
          <p:cNvSpPr txBox="1"/>
          <p:nvPr/>
        </p:nvSpPr>
        <p:spPr>
          <a:xfrm>
            <a:off x="342859" y="5991491"/>
            <a:ext cx="36819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K</a:t>
            </a:r>
            <a:r>
              <a:rPr lang="en-US" sz="2400" i="1" dirty="0" smtClean="0">
                <a:sym typeface="Wingdings"/>
              </a:rPr>
              <a:t> : Gain de </a:t>
            </a:r>
            <a:r>
              <a:rPr lang="en-US" sz="2400" i="1" dirty="0" err="1" smtClean="0">
                <a:sym typeface="Wingdings"/>
              </a:rPr>
              <a:t>Kalman</a:t>
            </a:r>
            <a:endParaRPr lang="en-US" sz="2400" i="1" dirty="0" smtClean="0">
              <a:sym typeface="Wingdings"/>
            </a:endParaRPr>
          </a:p>
          <a:p>
            <a:r>
              <a:rPr lang="en-US" sz="2400" i="1" dirty="0" smtClean="0">
                <a:sym typeface="Wingdings"/>
              </a:rPr>
              <a:t>    (Ratio </a:t>
            </a:r>
            <a:r>
              <a:rPr lang="en-US" sz="2400" i="1" dirty="0" err="1" smtClean="0">
                <a:sym typeface="Wingdings"/>
              </a:rPr>
              <a:t>d’incertitude</a:t>
            </a:r>
            <a:r>
              <a:rPr lang="en-US" sz="2400" i="1" dirty="0" smtClean="0">
                <a:sym typeface="Wingdings"/>
              </a:rPr>
              <a:t>)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grpSp>
        <p:nvGrpSpPr>
          <p:cNvPr id="5" name="Groupe 74"/>
          <p:cNvGrpSpPr/>
          <p:nvPr/>
        </p:nvGrpSpPr>
        <p:grpSpPr>
          <a:xfrm>
            <a:off x="6056149" y="-1"/>
            <a:ext cx="6135851" cy="4058427"/>
            <a:chOff x="6245657" y="28700"/>
            <a:chExt cx="6199482" cy="4100514"/>
          </a:xfrm>
        </p:grpSpPr>
        <p:pic>
          <p:nvPicPr>
            <p:cNvPr id="76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5657" y="28700"/>
              <a:ext cx="6199482" cy="4100514"/>
            </a:xfrm>
            <a:prstGeom prst="rect">
              <a:avLst/>
            </a:prstGeom>
          </p:spPr>
        </p:pic>
        <p:sp>
          <p:nvSpPr>
            <p:cNvPr id="77" name="Ellipse 76"/>
            <p:cNvSpPr/>
            <p:nvPr/>
          </p:nvSpPr>
          <p:spPr>
            <a:xfrm>
              <a:off x="7295177" y="1479899"/>
              <a:ext cx="1495076" cy="1495076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Ellipse 77"/>
            <p:cNvSpPr/>
            <p:nvPr/>
          </p:nvSpPr>
          <p:spPr>
            <a:xfrm>
              <a:off x="9442148" y="1479899"/>
              <a:ext cx="1495076" cy="1495076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0091772" y="845825"/>
              <a:ext cx="1962289" cy="455988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0" name="Rectangle 79"/>
          <p:cNvSpPr/>
          <p:nvPr/>
        </p:nvSpPr>
        <p:spPr>
          <a:xfrm>
            <a:off x="368259" y="4117941"/>
            <a:ext cx="303479" cy="36752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/>
          <p:cNvSpPr/>
          <p:nvPr/>
        </p:nvSpPr>
        <p:spPr>
          <a:xfrm>
            <a:off x="368259" y="4594279"/>
            <a:ext cx="303479" cy="36752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/>
          <p:cNvSpPr/>
          <p:nvPr/>
        </p:nvSpPr>
        <p:spPr>
          <a:xfrm>
            <a:off x="361909" y="2644767"/>
            <a:ext cx="303479" cy="36752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/>
          <p:cNvSpPr/>
          <p:nvPr/>
        </p:nvSpPr>
        <p:spPr>
          <a:xfrm>
            <a:off x="384134" y="3124280"/>
            <a:ext cx="303479" cy="36752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Rectangle 85"/>
          <p:cNvSpPr/>
          <p:nvPr/>
        </p:nvSpPr>
        <p:spPr>
          <a:xfrm>
            <a:off x="342859" y="5595393"/>
            <a:ext cx="303479" cy="36752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Rectangle 86"/>
          <p:cNvSpPr/>
          <p:nvPr/>
        </p:nvSpPr>
        <p:spPr>
          <a:xfrm>
            <a:off x="361909" y="6062206"/>
            <a:ext cx="303479" cy="36752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5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7177419" flipH="1" flipV="1">
            <a:off x="2995454" y="4720786"/>
            <a:ext cx="2355119" cy="142884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4402200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Les </a:t>
            </a:r>
            <a:r>
              <a:rPr lang="en-US" dirty="0" err="1" smtClean="0"/>
              <a:t>équations</a:t>
            </a:r>
            <a:endParaRPr lang="en-US" dirty="0"/>
          </a:p>
        </p:txBody>
      </p:sp>
      <p:grpSp>
        <p:nvGrpSpPr>
          <p:cNvPr id="4" name="Groupe 24"/>
          <p:cNvGrpSpPr/>
          <p:nvPr/>
        </p:nvGrpSpPr>
        <p:grpSpPr>
          <a:xfrm>
            <a:off x="4492604" y="101485"/>
            <a:ext cx="1801797" cy="1107996"/>
            <a:chOff x="267508" y="5447268"/>
            <a:chExt cx="1801797" cy="1107996"/>
          </a:xfrm>
        </p:grpSpPr>
        <p:sp>
          <p:nvSpPr>
            <p:cNvPr id="50" name="Rectangle 49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ZoneTexte 54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56" name="ZoneTexte 55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57" name="ZoneTexte 56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sp>
        <p:nvSpPr>
          <p:cNvPr id="58" name="TextBox 6"/>
          <p:cNvSpPr txBox="1"/>
          <p:nvPr/>
        </p:nvSpPr>
        <p:spPr>
          <a:xfrm>
            <a:off x="342859" y="2588428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F</a:t>
            </a:r>
            <a:r>
              <a:rPr lang="en-US" sz="2400" i="1" dirty="0" smtClean="0">
                <a:sym typeface="Wingdings"/>
              </a:rPr>
              <a:t>  : </a:t>
            </a:r>
            <a:r>
              <a:rPr lang="en-US" sz="2400" i="1" dirty="0" err="1" smtClean="0">
                <a:sym typeface="Wingdings"/>
              </a:rPr>
              <a:t>Matrice</a:t>
            </a:r>
            <a:r>
              <a:rPr lang="en-US" sz="2400" i="1" dirty="0" smtClean="0">
                <a:sym typeface="Wingdings"/>
              </a:rPr>
              <a:t> de transition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0" name="TextBox 6"/>
          <p:cNvSpPr txBox="1"/>
          <p:nvPr/>
        </p:nvSpPr>
        <p:spPr>
          <a:xfrm>
            <a:off x="342859" y="1281746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x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Etat</a:t>
            </a:r>
            <a:r>
              <a:rPr lang="en-US" sz="2400" i="1" dirty="0" smtClean="0">
                <a:sym typeface="Wingdings"/>
              </a:rPr>
              <a:t> du </a:t>
            </a:r>
            <a:r>
              <a:rPr lang="en-US" sz="2400" i="1" dirty="0" err="1" smtClean="0">
                <a:sym typeface="Wingdings"/>
              </a:rPr>
              <a:t>système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1" name="TextBox 6"/>
          <p:cNvSpPr txBox="1"/>
          <p:nvPr/>
        </p:nvSpPr>
        <p:spPr>
          <a:xfrm>
            <a:off x="342859" y="1771142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P</a:t>
            </a:r>
            <a:r>
              <a:rPr lang="en-US" sz="2400" i="1" dirty="0" smtClean="0">
                <a:sym typeface="Wingdings"/>
              </a:rPr>
              <a:t> : Incertitude </a:t>
            </a:r>
            <a:r>
              <a:rPr lang="en-US" sz="2400" i="1" dirty="0" err="1" smtClean="0">
                <a:sym typeface="Wingdings"/>
              </a:rPr>
              <a:t>sur</a:t>
            </a:r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err="1" smtClean="0">
                <a:sym typeface="Wingdings"/>
              </a:rPr>
              <a:t>l’état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2" name="TextBox 6"/>
          <p:cNvSpPr txBox="1"/>
          <p:nvPr/>
        </p:nvSpPr>
        <p:spPr>
          <a:xfrm>
            <a:off x="342859" y="3066265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Q</a:t>
            </a:r>
            <a:r>
              <a:rPr lang="en-US" sz="2400" i="1" dirty="0" smtClean="0">
                <a:sym typeface="Wingdings"/>
              </a:rPr>
              <a:t> : Incertitude du </a:t>
            </a:r>
            <a:r>
              <a:rPr lang="en-US" sz="2400" i="1" dirty="0" err="1" smtClean="0">
                <a:sym typeface="Wingdings"/>
              </a:rPr>
              <a:t>modéle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3" name="TextBox 6"/>
          <p:cNvSpPr txBox="1"/>
          <p:nvPr/>
        </p:nvSpPr>
        <p:spPr>
          <a:xfrm>
            <a:off x="342859" y="4058427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H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Matrice</a:t>
            </a:r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err="1" smtClean="0">
                <a:sym typeface="Wingdings"/>
              </a:rPr>
              <a:t>d’observation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4" name="TextBox 6"/>
          <p:cNvSpPr txBox="1"/>
          <p:nvPr/>
        </p:nvSpPr>
        <p:spPr>
          <a:xfrm>
            <a:off x="342859" y="4536264"/>
            <a:ext cx="3681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R</a:t>
            </a:r>
            <a:r>
              <a:rPr lang="en-US" sz="2400" i="1" dirty="0" smtClean="0">
                <a:sym typeface="Wingdings"/>
              </a:rPr>
              <a:t> : Incertitude de la </a:t>
            </a:r>
            <a:r>
              <a:rPr lang="en-US" sz="2400" i="1" dirty="0" err="1" smtClean="0">
                <a:sym typeface="Wingdings"/>
              </a:rPr>
              <a:t>mesure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5" name="TextBox 6"/>
          <p:cNvSpPr txBox="1"/>
          <p:nvPr/>
        </p:nvSpPr>
        <p:spPr>
          <a:xfrm>
            <a:off x="342859" y="5513654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y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Résidu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6" name="TextBox 6"/>
          <p:cNvSpPr txBox="1"/>
          <p:nvPr/>
        </p:nvSpPr>
        <p:spPr>
          <a:xfrm>
            <a:off x="342859" y="5991491"/>
            <a:ext cx="36819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K</a:t>
            </a:r>
            <a:r>
              <a:rPr lang="en-US" sz="2400" i="1" dirty="0" smtClean="0">
                <a:sym typeface="Wingdings"/>
              </a:rPr>
              <a:t> : Gain de </a:t>
            </a:r>
            <a:r>
              <a:rPr lang="en-US" sz="2400" i="1" dirty="0" err="1" smtClean="0">
                <a:sym typeface="Wingdings"/>
              </a:rPr>
              <a:t>Kalman</a:t>
            </a:r>
            <a:endParaRPr lang="en-US" sz="2400" i="1" dirty="0" smtClean="0">
              <a:sym typeface="Wingdings"/>
            </a:endParaRPr>
          </a:p>
          <a:p>
            <a:r>
              <a:rPr lang="en-US" sz="2400" i="1" dirty="0" smtClean="0">
                <a:sym typeface="Wingdings"/>
              </a:rPr>
              <a:t>    (Ratio </a:t>
            </a:r>
            <a:r>
              <a:rPr lang="en-US" sz="2400" i="1" dirty="0" err="1" smtClean="0">
                <a:sym typeface="Wingdings"/>
              </a:rPr>
              <a:t>d’incertitude</a:t>
            </a:r>
            <a:r>
              <a:rPr lang="en-US" sz="2400" i="1" dirty="0" smtClean="0">
                <a:sym typeface="Wingdings"/>
              </a:rPr>
              <a:t>)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grpSp>
        <p:nvGrpSpPr>
          <p:cNvPr id="5" name="Groupe 74"/>
          <p:cNvGrpSpPr/>
          <p:nvPr/>
        </p:nvGrpSpPr>
        <p:grpSpPr>
          <a:xfrm>
            <a:off x="6056149" y="-1"/>
            <a:ext cx="6135851" cy="4058427"/>
            <a:chOff x="6245657" y="28700"/>
            <a:chExt cx="6199482" cy="4100514"/>
          </a:xfrm>
        </p:grpSpPr>
        <p:pic>
          <p:nvPicPr>
            <p:cNvPr id="76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5657" y="28700"/>
              <a:ext cx="6199482" cy="4100514"/>
            </a:xfrm>
            <a:prstGeom prst="rect">
              <a:avLst/>
            </a:prstGeom>
          </p:spPr>
        </p:pic>
        <p:sp>
          <p:nvSpPr>
            <p:cNvPr id="77" name="Ellipse 76"/>
            <p:cNvSpPr/>
            <p:nvPr/>
          </p:nvSpPr>
          <p:spPr>
            <a:xfrm>
              <a:off x="7295177" y="1479899"/>
              <a:ext cx="1495076" cy="1495076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Ellipse 77"/>
            <p:cNvSpPr/>
            <p:nvPr/>
          </p:nvSpPr>
          <p:spPr>
            <a:xfrm>
              <a:off x="9442148" y="1479899"/>
              <a:ext cx="1495076" cy="1495076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0091772" y="845825"/>
              <a:ext cx="1962289" cy="455988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0" name="Rectangle 79"/>
          <p:cNvSpPr/>
          <p:nvPr/>
        </p:nvSpPr>
        <p:spPr>
          <a:xfrm>
            <a:off x="368259" y="4117941"/>
            <a:ext cx="303479" cy="36752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/>
          <p:cNvSpPr/>
          <p:nvPr/>
        </p:nvSpPr>
        <p:spPr>
          <a:xfrm>
            <a:off x="368259" y="4594279"/>
            <a:ext cx="303479" cy="36752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/>
          <p:cNvSpPr/>
          <p:nvPr/>
        </p:nvSpPr>
        <p:spPr>
          <a:xfrm>
            <a:off x="361909" y="2644767"/>
            <a:ext cx="303479" cy="36752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/>
          <p:cNvSpPr/>
          <p:nvPr/>
        </p:nvSpPr>
        <p:spPr>
          <a:xfrm>
            <a:off x="384134" y="3124280"/>
            <a:ext cx="303479" cy="36752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Rectangle 85"/>
          <p:cNvSpPr/>
          <p:nvPr/>
        </p:nvSpPr>
        <p:spPr>
          <a:xfrm>
            <a:off x="342859" y="5595393"/>
            <a:ext cx="303479" cy="36752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Rectangle 86"/>
          <p:cNvSpPr/>
          <p:nvPr/>
        </p:nvSpPr>
        <p:spPr>
          <a:xfrm>
            <a:off x="361909" y="6062206"/>
            <a:ext cx="303479" cy="36752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6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149" y="4961802"/>
            <a:ext cx="4343400" cy="836716"/>
          </a:xfrm>
          <a:prstGeom prst="rect">
            <a:avLst/>
          </a:prstGeom>
        </p:spPr>
      </p:pic>
      <p:pic>
        <p:nvPicPr>
          <p:cNvPr id="33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7177419" flipH="1" flipV="1">
            <a:off x="3315045" y="4720784"/>
            <a:ext cx="2355119" cy="142884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4084574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1604" y="0"/>
            <a:ext cx="10515600" cy="1325563"/>
          </a:xfrm>
        </p:spPr>
        <p:txBody>
          <a:bodyPr/>
          <a:lstStyle/>
          <a:p>
            <a:r>
              <a:rPr lang="en-US" dirty="0" smtClean="0"/>
              <a:t>   </a:t>
            </a:r>
            <a:r>
              <a:rPr lang="en-US" dirty="0" err="1" smtClean="0"/>
              <a:t>Récapitulatif</a:t>
            </a:r>
            <a:endParaRPr lang="en-US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5" y="1828824"/>
            <a:ext cx="4931016" cy="35042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67507" y="2599267"/>
            <a:ext cx="629960" cy="27093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933450" y="4208589"/>
            <a:ext cx="1162302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09600" y="2974975"/>
            <a:ext cx="1098549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2908300" y="3168650"/>
            <a:ext cx="2074971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33450" y="4018088"/>
            <a:ext cx="711200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7507" y="3450167"/>
            <a:ext cx="629960" cy="27093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9620" y="3818063"/>
            <a:ext cx="938529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2069305" y="3818063"/>
            <a:ext cx="139017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e 37"/>
          <p:cNvGrpSpPr/>
          <p:nvPr/>
        </p:nvGrpSpPr>
        <p:grpSpPr>
          <a:xfrm>
            <a:off x="5468863" y="962502"/>
            <a:ext cx="6057234" cy="1713357"/>
            <a:chOff x="5920816" y="157073"/>
            <a:chExt cx="6057234" cy="171335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t="3035"/>
            <a:stretch/>
          </p:blipFill>
          <p:spPr>
            <a:xfrm>
              <a:off x="5920816" y="157073"/>
              <a:ext cx="6057234" cy="1713357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11571816" y="1475318"/>
              <a:ext cx="241301" cy="260879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590212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918825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552112" y="1096736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" name="Groupe 24"/>
          <p:cNvGrpSpPr/>
          <p:nvPr/>
        </p:nvGrpSpPr>
        <p:grpSpPr>
          <a:xfrm>
            <a:off x="267508" y="5467290"/>
            <a:ext cx="1801797" cy="1107996"/>
            <a:chOff x="267508" y="5447268"/>
            <a:chExt cx="1801797" cy="1107996"/>
          </a:xfrm>
        </p:grpSpPr>
        <p:sp>
          <p:nvSpPr>
            <p:cNvPr id="26" name="Rectangle 25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sp>
        <p:nvSpPr>
          <p:cNvPr id="34" name="ZoneTexte 33"/>
          <p:cNvSpPr txBox="1"/>
          <p:nvPr/>
        </p:nvSpPr>
        <p:spPr>
          <a:xfrm>
            <a:off x="920624" y="2685534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707203" y="3324225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Q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33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064"/>
          <a:stretch/>
        </p:blipFill>
        <p:spPr>
          <a:xfrm>
            <a:off x="5468863" y="3329997"/>
            <a:ext cx="6569068" cy="2506625"/>
          </a:xfrm>
          <a:prstGeom prst="rect">
            <a:avLst/>
          </a:prstGeom>
        </p:spPr>
      </p:pic>
      <p:sp>
        <p:nvSpPr>
          <p:cNvPr id="41" name="ZoneTexte 40"/>
          <p:cNvSpPr txBox="1"/>
          <p:nvPr/>
        </p:nvSpPr>
        <p:spPr>
          <a:xfrm>
            <a:off x="1003936" y="3508891"/>
            <a:ext cx="46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F0"/>
                </a:solidFill>
              </a:rPr>
              <a:t>z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562786" y="4233987"/>
            <a:ext cx="24695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/>
          <p:cNvSpPr txBox="1"/>
          <p:nvPr/>
        </p:nvSpPr>
        <p:spPr>
          <a:xfrm>
            <a:off x="2565758" y="3508891"/>
            <a:ext cx="46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F0"/>
                </a:solidFill>
              </a:rPr>
              <a:t>R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1280775" y="4543802"/>
            <a:ext cx="223097" cy="24727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ZoneTexte 42"/>
          <p:cNvSpPr txBox="1"/>
          <p:nvPr/>
        </p:nvSpPr>
        <p:spPr>
          <a:xfrm>
            <a:off x="1462142" y="4614168"/>
            <a:ext cx="36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50"/>
                </a:solidFill>
              </a:rPr>
              <a:t>y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2565758" y="4301986"/>
            <a:ext cx="36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50"/>
                </a:solidFill>
              </a:rPr>
              <a:t>K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9104891" y="4233988"/>
            <a:ext cx="223259" cy="258500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182734" y="4983500"/>
            <a:ext cx="223259" cy="258500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104891" y="4555560"/>
            <a:ext cx="284642" cy="258500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0112861" y="5413157"/>
            <a:ext cx="246542" cy="258500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33" y="2965411"/>
            <a:ext cx="2497519" cy="11881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72" y="4646177"/>
            <a:ext cx="3614058" cy="13132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532" y="1473378"/>
            <a:ext cx="4192136" cy="21591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182" y="2757929"/>
            <a:ext cx="2238081" cy="139562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588" y="1442612"/>
            <a:ext cx="1811547" cy="1522799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5613400" y="2152438"/>
            <a:ext cx="0" cy="420391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-377372" y="254000"/>
            <a:ext cx="3062743" cy="900608"/>
            <a:chOff x="-435429" y="-397668"/>
            <a:chExt cx="7075714" cy="1618343"/>
          </a:xfrm>
        </p:grpSpPr>
        <p:sp>
          <p:nvSpPr>
            <p:cNvPr id="21" name="Rectangle 20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itle 1"/>
          <p:cNvSpPr txBox="1">
            <a:spLocks/>
          </p:cNvSpPr>
          <p:nvPr/>
        </p:nvSpPr>
        <p:spPr>
          <a:xfrm>
            <a:off x="26727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Exemple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86" y="5600373"/>
            <a:ext cx="3431989" cy="1103997"/>
          </a:xfrm>
          <a:prstGeom prst="rect">
            <a:avLst/>
          </a:prstGeom>
        </p:spPr>
      </p:pic>
      <p:sp>
        <p:nvSpPr>
          <p:cNvPr id="16" name="Espace réservé du numéro de diapositiv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7" name="ZoneTexte 16"/>
          <p:cNvSpPr txBox="1"/>
          <p:nvPr/>
        </p:nvSpPr>
        <p:spPr>
          <a:xfrm>
            <a:off x="573041" y="2091267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Initialisation</a:t>
            </a:r>
            <a:endParaRPr lang="fr-FR" sz="2400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573041" y="4457679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Modèle</a:t>
            </a:r>
            <a:endParaRPr lang="fr-FR" sz="2400" b="1" dirty="0"/>
          </a:p>
        </p:txBody>
      </p:sp>
      <p:grpSp>
        <p:nvGrpSpPr>
          <p:cNvPr id="28" name="Groupe 27"/>
          <p:cNvGrpSpPr/>
          <p:nvPr/>
        </p:nvGrpSpPr>
        <p:grpSpPr>
          <a:xfrm>
            <a:off x="6530012" y="4207998"/>
            <a:ext cx="4488290" cy="2148352"/>
            <a:chOff x="6530012" y="3892061"/>
            <a:chExt cx="4488290" cy="2148352"/>
          </a:xfrm>
        </p:grpSpPr>
        <p:pic>
          <p:nvPicPr>
            <p:cNvPr id="26" name="Picture 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0012" y="3892061"/>
              <a:ext cx="4488290" cy="1508232"/>
            </a:xfrm>
            <a:prstGeom prst="rect">
              <a:avLst/>
            </a:prstGeom>
          </p:spPr>
        </p:pic>
        <p:pic>
          <p:nvPicPr>
            <p:cNvPr id="27" name="Picture 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3030" y="5160333"/>
              <a:ext cx="2497436" cy="880080"/>
            </a:xfrm>
            <a:prstGeom prst="rect">
              <a:avLst/>
            </a:prstGeom>
          </p:spPr>
        </p:pic>
      </p:grpSp>
      <p:sp>
        <p:nvSpPr>
          <p:cNvPr id="29" name="ZoneTexte 28"/>
          <p:cNvSpPr txBox="1"/>
          <p:nvPr/>
        </p:nvSpPr>
        <p:spPr>
          <a:xfrm>
            <a:off x="6530012" y="848865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Transition</a:t>
            </a:r>
            <a:endParaRPr lang="fr-FR" sz="2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6530012" y="3996014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Observation</a:t>
            </a:r>
            <a:endParaRPr lang="fr-FR" sz="2400" b="1" dirty="0"/>
          </a:p>
        </p:txBody>
      </p:sp>
      <p:pic>
        <p:nvPicPr>
          <p:cNvPr id="3074" name="Picture 2" descr="C:\Users\qde\Downloads\robot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862479" y="338811"/>
            <a:ext cx="1501842" cy="15018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13635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>
            <a:off x="4363170" y="1875768"/>
            <a:ext cx="0" cy="428349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numéro de diapositive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2" name="ZoneTexte 31"/>
          <p:cNvSpPr txBox="1"/>
          <p:nvPr/>
        </p:nvSpPr>
        <p:spPr>
          <a:xfrm>
            <a:off x="428608" y="2091267"/>
            <a:ext cx="393456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Initialisation</a:t>
            </a:r>
          </a:p>
          <a:p>
            <a:endParaRPr lang="fr-FR" sz="2400" b="1" dirty="0" smtClean="0"/>
          </a:p>
          <a:p>
            <a:r>
              <a:rPr lang="fr-FR" sz="2400" b="1" dirty="0" smtClean="0"/>
              <a:t>Pour chaque mesure :</a:t>
            </a:r>
          </a:p>
          <a:p>
            <a:r>
              <a:rPr lang="fr-FR" sz="2400" b="1" dirty="0" smtClean="0"/>
              <a:t> </a:t>
            </a:r>
          </a:p>
          <a:p>
            <a:pPr>
              <a:buFont typeface="Wingdings" pitchFamily="2" charset="2"/>
              <a:buChar char="Ø"/>
            </a:pPr>
            <a:r>
              <a:rPr lang="fr-FR" sz="2400" b="1" dirty="0" smtClean="0"/>
              <a:t>  Prédiction</a:t>
            </a:r>
          </a:p>
          <a:p>
            <a:pPr>
              <a:buFont typeface="Wingdings" pitchFamily="2" charset="2"/>
              <a:buChar char="Ø"/>
            </a:pPr>
            <a:endParaRPr lang="fr-FR" sz="2400" b="1" dirty="0" smtClean="0"/>
          </a:p>
          <a:p>
            <a:pPr>
              <a:buFont typeface="Wingdings" pitchFamily="2" charset="2"/>
              <a:buChar char="Ø"/>
            </a:pPr>
            <a:endParaRPr lang="fr-FR" sz="2400" b="1" dirty="0" smtClean="0"/>
          </a:p>
          <a:p>
            <a:pPr>
              <a:buFont typeface="Wingdings" pitchFamily="2" charset="2"/>
              <a:buChar char="Ø"/>
            </a:pPr>
            <a:r>
              <a:rPr lang="fr-FR" sz="2400" b="1" dirty="0" smtClean="0"/>
              <a:t>  Correction</a:t>
            </a:r>
          </a:p>
          <a:p>
            <a:pPr>
              <a:buFont typeface="Wingdings" pitchFamily="2" charset="2"/>
              <a:buChar char="Ø"/>
            </a:pPr>
            <a:endParaRPr lang="fr-FR" sz="2400" b="1" dirty="0" smtClean="0"/>
          </a:p>
          <a:p>
            <a:r>
              <a:rPr lang="fr-FR" sz="2400" b="1" dirty="0" smtClean="0"/>
              <a:t>	</a:t>
            </a:r>
          </a:p>
          <a:p>
            <a:pPr>
              <a:buFont typeface="Wingdings" pitchFamily="2" charset="2"/>
              <a:buChar char="Ø"/>
            </a:pPr>
            <a:r>
              <a:rPr lang="fr-FR" sz="2400" b="1" dirty="0" smtClean="0"/>
              <a:t>  Stockage de l’état estimé</a:t>
            </a:r>
          </a:p>
        </p:txBody>
      </p:sp>
      <p:pic>
        <p:nvPicPr>
          <p:cNvPr id="33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947" y="2540000"/>
            <a:ext cx="7010534" cy="3212860"/>
          </a:xfrm>
          <a:prstGeom prst="rect">
            <a:avLst/>
          </a:prstGeom>
        </p:spPr>
      </p:pic>
      <p:grpSp>
        <p:nvGrpSpPr>
          <p:cNvPr id="34" name="Group 19"/>
          <p:cNvGrpSpPr/>
          <p:nvPr/>
        </p:nvGrpSpPr>
        <p:grpSpPr>
          <a:xfrm>
            <a:off x="-377372" y="254000"/>
            <a:ext cx="3062743" cy="900608"/>
            <a:chOff x="-435429" y="-397668"/>
            <a:chExt cx="7075714" cy="1618343"/>
          </a:xfrm>
        </p:grpSpPr>
        <p:sp>
          <p:nvSpPr>
            <p:cNvPr id="35" name="Rectangle 34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itle 1"/>
          <p:cNvSpPr txBox="1">
            <a:spLocks/>
          </p:cNvSpPr>
          <p:nvPr/>
        </p:nvSpPr>
        <p:spPr>
          <a:xfrm>
            <a:off x="26727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Exemple</a:t>
            </a:r>
            <a:endParaRPr lang="en-US" dirty="0"/>
          </a:p>
        </p:txBody>
      </p:sp>
      <p:pic>
        <p:nvPicPr>
          <p:cNvPr id="38" name="Picture 2" descr="C:\Users\qde\Downloads\robo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48279" y="574642"/>
            <a:ext cx="1501842" cy="15018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7421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33" y="2965411"/>
            <a:ext cx="2497519" cy="11881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72" y="4646177"/>
            <a:ext cx="3614058" cy="13132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532" y="1473378"/>
            <a:ext cx="4192136" cy="21591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182" y="2757929"/>
            <a:ext cx="2238081" cy="139562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588" y="1442612"/>
            <a:ext cx="1811547" cy="1522799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5613400" y="2152438"/>
            <a:ext cx="0" cy="420391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9"/>
          <p:cNvGrpSpPr/>
          <p:nvPr/>
        </p:nvGrpSpPr>
        <p:grpSpPr>
          <a:xfrm>
            <a:off x="-377372" y="254000"/>
            <a:ext cx="3426154" cy="900608"/>
            <a:chOff x="-435429" y="-397668"/>
            <a:chExt cx="7075714" cy="1618343"/>
          </a:xfrm>
        </p:grpSpPr>
        <p:sp>
          <p:nvSpPr>
            <p:cNvPr id="21" name="Rectangle 20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itle 1"/>
          <p:cNvSpPr txBox="1">
            <a:spLocks/>
          </p:cNvSpPr>
          <p:nvPr/>
        </p:nvSpPr>
        <p:spPr>
          <a:xfrm>
            <a:off x="26727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Exemple</a:t>
            </a:r>
            <a:r>
              <a:rPr lang="en-US" dirty="0" smtClean="0"/>
              <a:t> 2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86" y="5600373"/>
            <a:ext cx="3431989" cy="1103997"/>
          </a:xfrm>
          <a:prstGeom prst="rect">
            <a:avLst/>
          </a:prstGeom>
        </p:spPr>
      </p:pic>
      <p:sp>
        <p:nvSpPr>
          <p:cNvPr id="16" name="Espace réservé du numéro de diapositiv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7" name="ZoneTexte 16"/>
          <p:cNvSpPr txBox="1"/>
          <p:nvPr/>
        </p:nvSpPr>
        <p:spPr>
          <a:xfrm>
            <a:off x="573041" y="2091267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Initialisation</a:t>
            </a:r>
            <a:endParaRPr lang="fr-FR" sz="2400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573041" y="4457679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Modèle</a:t>
            </a:r>
            <a:endParaRPr lang="fr-FR" sz="2400" b="1" dirty="0"/>
          </a:p>
        </p:txBody>
      </p:sp>
      <p:grpSp>
        <p:nvGrpSpPr>
          <p:cNvPr id="3" name="Groupe 27"/>
          <p:cNvGrpSpPr/>
          <p:nvPr/>
        </p:nvGrpSpPr>
        <p:grpSpPr>
          <a:xfrm>
            <a:off x="6530012" y="4207998"/>
            <a:ext cx="4488290" cy="2148352"/>
            <a:chOff x="6530012" y="3892061"/>
            <a:chExt cx="4488290" cy="2148352"/>
          </a:xfrm>
        </p:grpSpPr>
        <p:pic>
          <p:nvPicPr>
            <p:cNvPr id="26" name="Picture 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0012" y="3892061"/>
              <a:ext cx="4488290" cy="1508232"/>
            </a:xfrm>
            <a:prstGeom prst="rect">
              <a:avLst/>
            </a:prstGeom>
          </p:spPr>
        </p:pic>
        <p:pic>
          <p:nvPicPr>
            <p:cNvPr id="27" name="Picture 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3030" y="5160333"/>
              <a:ext cx="2497436" cy="880080"/>
            </a:xfrm>
            <a:prstGeom prst="rect">
              <a:avLst/>
            </a:prstGeom>
          </p:spPr>
        </p:pic>
      </p:grpSp>
      <p:sp>
        <p:nvSpPr>
          <p:cNvPr id="29" name="ZoneTexte 28"/>
          <p:cNvSpPr txBox="1"/>
          <p:nvPr/>
        </p:nvSpPr>
        <p:spPr>
          <a:xfrm>
            <a:off x="6530012" y="848865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Transition</a:t>
            </a:r>
            <a:endParaRPr lang="fr-FR" sz="2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6530012" y="3996014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Observation</a:t>
            </a:r>
            <a:endParaRPr lang="fr-FR" sz="2400" b="1" dirty="0"/>
          </a:p>
        </p:txBody>
      </p:sp>
      <p:pic>
        <p:nvPicPr>
          <p:cNvPr id="3074" name="Picture 2" descr="C:\Users\qde\Downloads\robot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862479" y="338811"/>
            <a:ext cx="1501842" cy="15018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13635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77372" y="146562"/>
            <a:ext cx="7620001" cy="1184498"/>
            <a:chOff x="-435429" y="-397668"/>
            <a:chExt cx="7075714" cy="1618343"/>
          </a:xfrm>
        </p:grpSpPr>
        <p:sp>
          <p:nvSpPr>
            <p:cNvPr id="11" name="Rectangle 10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945" y="0"/>
            <a:ext cx="10515600" cy="1325563"/>
          </a:xfrm>
        </p:spPr>
        <p:txBody>
          <a:bodyPr/>
          <a:lstStyle/>
          <a:p>
            <a:r>
              <a:rPr lang="en-US" dirty="0" smtClean="0"/>
              <a:t>Extended </a:t>
            </a:r>
            <a:r>
              <a:rPr lang="en-US" dirty="0" err="1" smtClean="0"/>
              <a:t>Kalman</a:t>
            </a:r>
            <a:r>
              <a:rPr lang="en-US" dirty="0" smtClean="0"/>
              <a:t> Filter (EKF)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243" y="1825625"/>
            <a:ext cx="10515600" cy="4851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 err="1" smtClean="0"/>
              <a:t>Linéarisation</a:t>
            </a:r>
            <a:r>
              <a:rPr lang="en-US" i="1" dirty="0" smtClean="0"/>
              <a:t> </a:t>
            </a:r>
          </a:p>
          <a:p>
            <a:pPr marL="0" indent="0">
              <a:buNone/>
            </a:pPr>
            <a:r>
              <a:rPr lang="en-US" i="1" dirty="0" smtClean="0">
                <a:sym typeface="Wingdings"/>
              </a:rPr>
              <a:t> </a:t>
            </a:r>
            <a:r>
              <a:rPr lang="en-US" dirty="0" smtClean="0"/>
              <a:t>Introduction de la </a:t>
            </a:r>
            <a:r>
              <a:rPr lang="en-US" dirty="0" err="1" smtClean="0"/>
              <a:t>jacobienne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30" y="4667169"/>
            <a:ext cx="2904460" cy="12227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741" y="1825625"/>
            <a:ext cx="5768016" cy="393273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5" y="3504688"/>
            <a:ext cx="2819085" cy="14934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94" y="2814346"/>
            <a:ext cx="5226996" cy="8047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6672" flipH="1" flipV="1">
            <a:off x="1218867" y="4881517"/>
            <a:ext cx="1713874" cy="11415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9926" flipH="1">
            <a:off x="3389561" y="3537395"/>
            <a:ext cx="1791968" cy="1018942"/>
          </a:xfrm>
          <a:prstGeom prst="rect">
            <a:avLst/>
          </a:prstGeom>
        </p:spPr>
      </p:pic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7895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377371" y="167395"/>
            <a:ext cx="5889172" cy="907872"/>
            <a:chOff x="-435429" y="-397668"/>
            <a:chExt cx="7075714" cy="1618343"/>
          </a:xfrm>
        </p:grpSpPr>
        <p:sp>
          <p:nvSpPr>
            <p:cNvPr id="6" name="Rectangle 5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83712"/>
            <a:ext cx="10515600" cy="1325563"/>
          </a:xfrm>
        </p:spPr>
        <p:txBody>
          <a:bodyPr/>
          <a:lstStyle/>
          <a:p>
            <a:r>
              <a:rPr lang="en-US" dirty="0" err="1" smtClean="0"/>
              <a:t>Problèmes</a:t>
            </a:r>
            <a:r>
              <a:rPr lang="en-US" dirty="0" smtClean="0"/>
              <a:t> des </a:t>
            </a:r>
            <a:r>
              <a:rPr lang="en-US" dirty="0" err="1" smtClean="0"/>
              <a:t>filtres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504" y="1898777"/>
            <a:ext cx="5416296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 smtClean="0"/>
              <a:t>Comment </a:t>
            </a:r>
            <a:r>
              <a:rPr lang="en-US" i="1" dirty="0" err="1" smtClean="0"/>
              <a:t>détecter</a:t>
            </a:r>
            <a:r>
              <a:rPr lang="en-US" i="1" dirty="0" smtClean="0"/>
              <a:t> </a:t>
            </a:r>
            <a:r>
              <a:rPr lang="en-US" i="1" dirty="0" err="1" smtClean="0"/>
              <a:t>une</a:t>
            </a:r>
            <a:r>
              <a:rPr lang="en-US" i="1" dirty="0" smtClean="0"/>
              <a:t> </a:t>
            </a:r>
            <a:r>
              <a:rPr lang="en-US" i="1" dirty="0" err="1" smtClean="0"/>
              <a:t>mesure</a:t>
            </a:r>
            <a:r>
              <a:rPr lang="en-US" i="1" dirty="0" smtClean="0"/>
              <a:t> </a:t>
            </a:r>
            <a:r>
              <a:rPr lang="en-US" i="1" dirty="0" err="1" smtClean="0"/>
              <a:t>erronée</a:t>
            </a:r>
            <a:r>
              <a:rPr lang="en-US" i="1" dirty="0" smtClean="0"/>
              <a:t> pour </a:t>
            </a:r>
            <a:r>
              <a:rPr lang="en-US" i="1" dirty="0" err="1" smtClean="0"/>
              <a:t>éviter</a:t>
            </a:r>
            <a:r>
              <a:rPr lang="en-US" i="1" dirty="0" smtClean="0"/>
              <a:t> de </a:t>
            </a:r>
            <a:r>
              <a:rPr lang="en-US" i="1" dirty="0" err="1" smtClean="0"/>
              <a:t>perturber</a:t>
            </a:r>
            <a:r>
              <a:rPr lang="en-US" i="1" dirty="0" smtClean="0"/>
              <a:t> </a:t>
            </a:r>
            <a:r>
              <a:rPr lang="en-US" i="1" dirty="0" err="1" smtClean="0"/>
              <a:t>notre</a:t>
            </a:r>
            <a:r>
              <a:rPr lang="en-US" i="1" dirty="0" smtClean="0"/>
              <a:t> estimation ?</a:t>
            </a:r>
          </a:p>
          <a:p>
            <a:pPr marL="0" indent="0" algn="ctr">
              <a:buNone/>
            </a:pPr>
            <a:endParaRPr lang="en-US" i="1" dirty="0" smtClean="0"/>
          </a:p>
          <a:p>
            <a:pPr marL="0" indent="0" algn="ctr">
              <a:buNone/>
            </a:pPr>
            <a:endParaRPr lang="en-US" i="1" dirty="0" smtClean="0"/>
          </a:p>
          <a:p>
            <a:pPr marL="0" indent="0" algn="ctr">
              <a:buNone/>
            </a:pPr>
            <a:r>
              <a:rPr lang="en-US" i="1" dirty="0" err="1" smtClean="0"/>
              <a:t>Peut</a:t>
            </a:r>
            <a:r>
              <a:rPr lang="en-US" i="1" dirty="0" smtClean="0"/>
              <a:t>-on </a:t>
            </a:r>
            <a:r>
              <a:rPr lang="en-US" i="1" dirty="0" err="1" smtClean="0"/>
              <a:t>trouver</a:t>
            </a:r>
            <a:r>
              <a:rPr lang="en-US" i="1" dirty="0" smtClean="0"/>
              <a:t> un </a:t>
            </a:r>
            <a:r>
              <a:rPr lang="en-US" i="1" dirty="0" err="1" smtClean="0"/>
              <a:t>filtre</a:t>
            </a:r>
            <a:r>
              <a:rPr lang="en-US" i="1" dirty="0" smtClean="0"/>
              <a:t> qui correspond </a:t>
            </a:r>
            <a:r>
              <a:rPr lang="en-US" i="1" dirty="0" err="1" smtClean="0"/>
              <a:t>parfaitement</a:t>
            </a:r>
            <a:r>
              <a:rPr lang="en-US" i="1" dirty="0" smtClean="0"/>
              <a:t> </a:t>
            </a:r>
            <a:r>
              <a:rPr lang="en-US" i="1" dirty="0" err="1" smtClean="0"/>
              <a:t>à</a:t>
            </a:r>
            <a:r>
              <a:rPr lang="en-US" i="1" dirty="0" smtClean="0"/>
              <a:t> la </a:t>
            </a:r>
            <a:r>
              <a:rPr lang="en-US" i="1" dirty="0" err="1" smtClean="0"/>
              <a:t>trajectoire</a:t>
            </a:r>
            <a:r>
              <a:rPr lang="en-US" i="1" dirty="0" smtClean="0"/>
              <a:t> </a:t>
            </a:r>
            <a:r>
              <a:rPr lang="en-US" i="1" dirty="0" err="1" smtClean="0"/>
              <a:t>souhaitée</a:t>
            </a:r>
            <a:r>
              <a:rPr lang="en-US" i="1" dirty="0" smtClean="0"/>
              <a:t> ?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438144"/>
            <a:ext cx="6415372" cy="29216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745" y="183628"/>
            <a:ext cx="4405706" cy="3430297"/>
          </a:xfrm>
          <a:prstGeom prst="rect">
            <a:avLst/>
          </a:prstGeom>
        </p:spPr>
      </p:pic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504" y="1898777"/>
            <a:ext cx="5416296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 smtClean="0"/>
              <a:t>Comment </a:t>
            </a:r>
            <a:r>
              <a:rPr lang="en-US" i="1" dirty="0" err="1" smtClean="0"/>
              <a:t>détecter</a:t>
            </a:r>
            <a:r>
              <a:rPr lang="en-US" i="1" dirty="0" smtClean="0"/>
              <a:t> </a:t>
            </a:r>
            <a:r>
              <a:rPr lang="en-US" i="1" dirty="0" err="1" smtClean="0"/>
              <a:t>une</a:t>
            </a:r>
            <a:r>
              <a:rPr lang="en-US" i="1" dirty="0" smtClean="0"/>
              <a:t> </a:t>
            </a:r>
            <a:r>
              <a:rPr lang="en-US" i="1" dirty="0" err="1" smtClean="0"/>
              <a:t>mesure</a:t>
            </a:r>
            <a:r>
              <a:rPr lang="en-US" i="1" dirty="0" smtClean="0"/>
              <a:t> </a:t>
            </a:r>
            <a:r>
              <a:rPr lang="en-US" i="1" dirty="0" err="1" smtClean="0"/>
              <a:t>erronée</a:t>
            </a:r>
            <a:r>
              <a:rPr lang="en-US" i="1" dirty="0" smtClean="0"/>
              <a:t> pour </a:t>
            </a:r>
            <a:r>
              <a:rPr lang="en-US" i="1" dirty="0" err="1" smtClean="0"/>
              <a:t>éviter</a:t>
            </a:r>
            <a:r>
              <a:rPr lang="en-US" i="1" dirty="0" smtClean="0"/>
              <a:t> de </a:t>
            </a:r>
            <a:r>
              <a:rPr lang="en-US" i="1" dirty="0" err="1" smtClean="0"/>
              <a:t>perturber</a:t>
            </a:r>
            <a:r>
              <a:rPr lang="en-US" i="1" dirty="0" smtClean="0"/>
              <a:t> </a:t>
            </a:r>
            <a:r>
              <a:rPr lang="en-US" i="1" dirty="0" err="1" smtClean="0"/>
              <a:t>notre</a:t>
            </a:r>
            <a:r>
              <a:rPr lang="en-US" i="1" dirty="0" smtClean="0"/>
              <a:t> estimation ?</a:t>
            </a:r>
          </a:p>
          <a:p>
            <a:pPr marL="0" indent="0" algn="ctr">
              <a:buNone/>
            </a:pPr>
            <a:endParaRPr lang="en-US" i="1" dirty="0" smtClean="0"/>
          </a:p>
          <a:p>
            <a:pPr marL="0" indent="0" algn="ctr">
              <a:buNone/>
            </a:pPr>
            <a:endParaRPr lang="en-US" i="1" dirty="0" smtClean="0"/>
          </a:p>
          <a:p>
            <a:pPr marL="0" indent="0" algn="ctr">
              <a:buNone/>
            </a:pPr>
            <a:r>
              <a:rPr lang="en-US" i="1" dirty="0" err="1" smtClean="0"/>
              <a:t>Peut</a:t>
            </a:r>
            <a:r>
              <a:rPr lang="en-US" i="1" dirty="0" smtClean="0"/>
              <a:t>-on </a:t>
            </a:r>
            <a:r>
              <a:rPr lang="en-US" i="1" dirty="0" err="1" smtClean="0"/>
              <a:t>trouver</a:t>
            </a:r>
            <a:r>
              <a:rPr lang="en-US" i="1" dirty="0" smtClean="0"/>
              <a:t> un </a:t>
            </a:r>
            <a:r>
              <a:rPr lang="en-US" i="1" dirty="0" err="1" smtClean="0"/>
              <a:t>filtre</a:t>
            </a:r>
            <a:r>
              <a:rPr lang="en-US" i="1" dirty="0" smtClean="0"/>
              <a:t> qui correspond </a:t>
            </a:r>
            <a:r>
              <a:rPr lang="en-US" i="1" dirty="0" err="1" smtClean="0"/>
              <a:t>parfaitement</a:t>
            </a:r>
            <a:r>
              <a:rPr lang="en-US" i="1" dirty="0" smtClean="0"/>
              <a:t> </a:t>
            </a:r>
            <a:r>
              <a:rPr lang="en-US" i="1" dirty="0" err="1" smtClean="0"/>
              <a:t>à</a:t>
            </a:r>
            <a:r>
              <a:rPr lang="en-US" i="1" dirty="0" smtClean="0"/>
              <a:t> la </a:t>
            </a:r>
            <a:r>
              <a:rPr lang="en-US" i="1" dirty="0" err="1" smtClean="0"/>
              <a:t>trajectoire</a:t>
            </a:r>
            <a:r>
              <a:rPr lang="en-US" i="1" dirty="0" smtClean="0"/>
              <a:t> </a:t>
            </a:r>
            <a:r>
              <a:rPr lang="en-US" i="1" dirty="0" err="1" smtClean="0"/>
              <a:t>souhaitée</a:t>
            </a:r>
            <a:r>
              <a:rPr lang="en-US" i="1" dirty="0" smtClean="0"/>
              <a:t> ?</a:t>
            </a:r>
            <a:endParaRPr lang="en-US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745" y="183628"/>
            <a:ext cx="4405706" cy="3430297"/>
          </a:xfrm>
          <a:prstGeom prst="rect">
            <a:avLst/>
          </a:prstGeom>
        </p:spPr>
      </p:pic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6388" name="Picture 4" descr="C:\Users\qde\Desktop\2019-06-12 10_47_39-08-Designing-Kalman-Filter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13954" y="3613925"/>
            <a:ext cx="6993292" cy="2840330"/>
          </a:xfrm>
          <a:prstGeom prst="rect">
            <a:avLst/>
          </a:prstGeom>
          <a:noFill/>
        </p:spPr>
      </p:pic>
      <p:grpSp>
        <p:nvGrpSpPr>
          <p:cNvPr id="12" name="Group 4"/>
          <p:cNvGrpSpPr/>
          <p:nvPr/>
        </p:nvGrpSpPr>
        <p:grpSpPr>
          <a:xfrm>
            <a:off x="-377371" y="167395"/>
            <a:ext cx="5889172" cy="907872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81000" y="-83712"/>
            <a:ext cx="10515600" cy="1325563"/>
          </a:xfrm>
        </p:spPr>
        <p:txBody>
          <a:bodyPr/>
          <a:lstStyle/>
          <a:p>
            <a:r>
              <a:rPr lang="en-US" dirty="0" err="1" smtClean="0"/>
              <a:t>Problèmes</a:t>
            </a:r>
            <a:r>
              <a:rPr lang="en-US" dirty="0" smtClean="0"/>
              <a:t> des </a:t>
            </a:r>
            <a:r>
              <a:rPr lang="en-US" dirty="0" err="1" smtClean="0"/>
              <a:t>filtres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504" y="1898777"/>
            <a:ext cx="5416296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 smtClean="0"/>
              <a:t>Comment </a:t>
            </a:r>
            <a:r>
              <a:rPr lang="en-US" i="1" dirty="0" err="1" smtClean="0"/>
              <a:t>détecter</a:t>
            </a:r>
            <a:r>
              <a:rPr lang="en-US" i="1" dirty="0" smtClean="0"/>
              <a:t> </a:t>
            </a:r>
            <a:r>
              <a:rPr lang="en-US" i="1" dirty="0" err="1" smtClean="0"/>
              <a:t>une</a:t>
            </a:r>
            <a:r>
              <a:rPr lang="en-US" i="1" dirty="0" smtClean="0"/>
              <a:t> </a:t>
            </a:r>
            <a:r>
              <a:rPr lang="en-US" i="1" dirty="0" err="1" smtClean="0"/>
              <a:t>mesure</a:t>
            </a:r>
            <a:r>
              <a:rPr lang="en-US" i="1" dirty="0" smtClean="0"/>
              <a:t> </a:t>
            </a:r>
            <a:r>
              <a:rPr lang="en-US" i="1" dirty="0" err="1" smtClean="0"/>
              <a:t>erronée</a:t>
            </a:r>
            <a:r>
              <a:rPr lang="en-US" i="1" dirty="0" smtClean="0"/>
              <a:t> pour </a:t>
            </a:r>
            <a:r>
              <a:rPr lang="en-US" i="1" dirty="0" err="1" smtClean="0"/>
              <a:t>éviter</a:t>
            </a:r>
            <a:r>
              <a:rPr lang="en-US" i="1" dirty="0" smtClean="0"/>
              <a:t> de </a:t>
            </a:r>
            <a:r>
              <a:rPr lang="en-US" i="1" dirty="0" err="1" smtClean="0"/>
              <a:t>perturber</a:t>
            </a:r>
            <a:r>
              <a:rPr lang="en-US" i="1" dirty="0" smtClean="0"/>
              <a:t> </a:t>
            </a:r>
            <a:r>
              <a:rPr lang="en-US" i="1" dirty="0" err="1" smtClean="0"/>
              <a:t>notre</a:t>
            </a:r>
            <a:r>
              <a:rPr lang="en-US" i="1" dirty="0" smtClean="0"/>
              <a:t> estimation ?</a:t>
            </a:r>
          </a:p>
          <a:p>
            <a:pPr marL="0" indent="0" algn="ctr">
              <a:buNone/>
            </a:pPr>
            <a:endParaRPr lang="en-US" i="1" dirty="0" smtClean="0"/>
          </a:p>
          <a:p>
            <a:pPr marL="0" indent="0" algn="ctr">
              <a:buNone/>
            </a:pPr>
            <a:endParaRPr lang="en-US" i="1" dirty="0" smtClean="0"/>
          </a:p>
          <a:p>
            <a:pPr marL="0" indent="0" algn="ctr">
              <a:buNone/>
            </a:pPr>
            <a:r>
              <a:rPr lang="en-US" i="1" dirty="0" err="1" smtClean="0"/>
              <a:t>Peut</a:t>
            </a:r>
            <a:r>
              <a:rPr lang="en-US" i="1" dirty="0" smtClean="0"/>
              <a:t>-on </a:t>
            </a:r>
            <a:r>
              <a:rPr lang="en-US" i="1" dirty="0" err="1" smtClean="0"/>
              <a:t>trouver</a:t>
            </a:r>
            <a:r>
              <a:rPr lang="en-US" i="1" dirty="0" smtClean="0"/>
              <a:t> un </a:t>
            </a:r>
            <a:r>
              <a:rPr lang="en-US" i="1" dirty="0" err="1" smtClean="0"/>
              <a:t>filtre</a:t>
            </a:r>
            <a:r>
              <a:rPr lang="en-US" i="1" dirty="0" smtClean="0"/>
              <a:t> qui correspond </a:t>
            </a:r>
            <a:r>
              <a:rPr lang="en-US" i="1" dirty="0" err="1" smtClean="0"/>
              <a:t>parfaitement</a:t>
            </a:r>
            <a:r>
              <a:rPr lang="en-US" i="1" dirty="0" smtClean="0"/>
              <a:t> </a:t>
            </a:r>
            <a:r>
              <a:rPr lang="en-US" i="1" dirty="0" err="1" smtClean="0"/>
              <a:t>à</a:t>
            </a:r>
            <a:r>
              <a:rPr lang="en-US" i="1" dirty="0" smtClean="0"/>
              <a:t> la </a:t>
            </a:r>
            <a:r>
              <a:rPr lang="en-US" i="1" dirty="0" err="1" smtClean="0"/>
              <a:t>trajectoire</a:t>
            </a:r>
            <a:r>
              <a:rPr lang="en-US" i="1" dirty="0" smtClean="0"/>
              <a:t> </a:t>
            </a:r>
            <a:r>
              <a:rPr lang="en-US" i="1" dirty="0" err="1" smtClean="0"/>
              <a:t>souhaitée</a:t>
            </a:r>
            <a:r>
              <a:rPr lang="en-US" i="1" dirty="0" smtClean="0"/>
              <a:t> ?</a:t>
            </a:r>
            <a:endParaRPr lang="en-US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745" y="183628"/>
            <a:ext cx="4405706" cy="3430297"/>
          </a:xfrm>
          <a:prstGeom prst="rect">
            <a:avLst/>
          </a:prstGeom>
        </p:spPr>
      </p:pic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6387" name="Picture 3" descr="C:\Users\qde\Desktop\2019-06-12 10_47_09-08-Designing-Kalman-Filter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5399" y="3613925"/>
            <a:ext cx="7151296" cy="2853030"/>
          </a:xfrm>
          <a:prstGeom prst="rect">
            <a:avLst/>
          </a:prstGeom>
          <a:noFill/>
        </p:spPr>
      </p:pic>
      <p:grpSp>
        <p:nvGrpSpPr>
          <p:cNvPr id="12" name="Group 4"/>
          <p:cNvGrpSpPr/>
          <p:nvPr/>
        </p:nvGrpSpPr>
        <p:grpSpPr>
          <a:xfrm>
            <a:off x="-377371" y="167395"/>
            <a:ext cx="5889172" cy="907872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itle 1"/>
          <p:cNvSpPr txBox="1">
            <a:spLocks/>
          </p:cNvSpPr>
          <p:nvPr/>
        </p:nvSpPr>
        <p:spPr>
          <a:xfrm>
            <a:off x="381000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Problèmes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des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filtres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1046" r="-2" b="26149"/>
          <a:stretch/>
        </p:blipFill>
        <p:spPr>
          <a:xfrm>
            <a:off x="6083786" y="-168318"/>
            <a:ext cx="6261330" cy="3932313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0268" r="-1" b="-1"/>
          <a:stretch/>
        </p:blipFill>
        <p:spPr>
          <a:xfrm>
            <a:off x="6089904" y="2487168"/>
            <a:ext cx="6263640" cy="4215384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22901FED-4FC9-4ED5-8123-C98BCD1616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560986" y="256437"/>
            <a:ext cx="6004698" cy="1537195"/>
            <a:chOff x="-435429" y="-397668"/>
            <a:chExt cx="7075714" cy="1618343"/>
          </a:xfrm>
        </p:grpSpPr>
        <p:sp>
          <p:nvSpPr>
            <p:cNvPr id="9" name="Rectangle 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02" y="3089485"/>
            <a:ext cx="4697291" cy="3135442"/>
          </a:xfrm>
          <a:prstGeom prst="rect">
            <a:avLst/>
          </a:prstGeom>
        </p:spPr>
      </p:pic>
      <p:pic>
        <p:nvPicPr>
          <p:cNvPr id="1026" name="Picture 2" descr="C:\Users\qde\Downloads\launch.gif"/>
          <p:cNvPicPr>
            <a:picLocks noChangeAspect="1" noChangeArrowheads="1" noCrop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9573" y="2487168"/>
            <a:ext cx="1858617" cy="1854086"/>
          </a:xfrm>
          <a:prstGeom prst="ellipse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958" y="337210"/>
            <a:ext cx="4803636" cy="1311664"/>
          </a:xfrm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rgbClr val="000000"/>
                </a:solidFill>
              </a:rPr>
              <a:t>Filtrage</a:t>
            </a:r>
            <a:r>
              <a:rPr lang="en-US" sz="4000" dirty="0">
                <a:solidFill>
                  <a:srgbClr val="000000"/>
                </a:solidFill>
              </a:rPr>
              <a:t> de </a:t>
            </a:r>
            <a:r>
              <a:rPr lang="en-US" sz="4000" dirty="0" err="1" smtClean="0">
                <a:solidFill>
                  <a:srgbClr val="000000"/>
                </a:solidFill>
              </a:rPr>
              <a:t>Kalman</a:t>
            </a:r>
            <a:endParaRPr lang="en-US" sz="4000" dirty="0">
              <a:solidFill>
                <a:srgbClr val="000000"/>
              </a:solidFill>
            </a:endParaRP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3" name="ZoneTexte 12"/>
          <p:cNvSpPr txBox="1"/>
          <p:nvPr/>
        </p:nvSpPr>
        <p:spPr>
          <a:xfrm>
            <a:off x="3405204" y="2720153"/>
            <a:ext cx="2299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/>
              <a:t>Rudolph </a:t>
            </a:r>
            <a:r>
              <a:rPr lang="fr-FR" i="1" dirty="0" err="1" smtClean="0"/>
              <a:t>Kalman</a:t>
            </a:r>
            <a:r>
              <a:rPr lang="fr-FR" i="1" dirty="0" smtClean="0"/>
              <a:t>, 1960</a:t>
            </a:r>
            <a:endParaRPr lang="fr-FR" i="1" dirty="0"/>
          </a:p>
        </p:txBody>
      </p:sp>
    </p:spTree>
    <p:extLst>
      <p:ext uri="{BB962C8B-B14F-4D97-AF65-F5344CB8AC3E}">
        <p14:creationId xmlns="" xmlns:p14="http://schemas.microsoft.com/office/powerpoint/2010/main" val="388275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5" y="160338"/>
            <a:ext cx="4339615" cy="907872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itle 1"/>
          <p:cNvSpPr txBox="1">
            <a:spLocks/>
          </p:cNvSpPr>
          <p:nvPr/>
        </p:nvSpPr>
        <p:spPr>
          <a:xfrm>
            <a:off x="203193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Mes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objectifs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Espace réservé du contenu 10"/>
          <p:cNvSpPr>
            <a:spLocks noGrp="1"/>
          </p:cNvSpPr>
          <p:nvPr>
            <p:ph idx="1"/>
          </p:nvPr>
        </p:nvSpPr>
        <p:spPr>
          <a:xfrm>
            <a:off x="5312157" y="1794933"/>
            <a:ext cx="10515600" cy="4351338"/>
          </a:xfrm>
        </p:spPr>
        <p:txBody>
          <a:bodyPr/>
          <a:lstStyle/>
          <a:p>
            <a:r>
              <a:rPr lang="fr-FR" dirty="0" smtClean="0"/>
              <a:t>Modélisation de la trajectoire d’un </a:t>
            </a:r>
            <a:r>
              <a:rPr lang="fr-FR" b="1" dirty="0" smtClean="0"/>
              <a:t>avion</a:t>
            </a:r>
          </a:p>
          <a:p>
            <a:r>
              <a:rPr lang="fr-FR" dirty="0" smtClean="0"/>
              <a:t>Modélisation des mesures </a:t>
            </a:r>
            <a:r>
              <a:rPr lang="fr-FR" b="1" dirty="0" smtClean="0"/>
              <a:t>radar</a:t>
            </a:r>
          </a:p>
          <a:p>
            <a:r>
              <a:rPr lang="fr-FR" dirty="0" smtClean="0"/>
              <a:t>Modélisation d’un </a:t>
            </a:r>
            <a:r>
              <a:rPr lang="fr-FR" b="1" dirty="0" smtClean="0"/>
              <a:t>attaquant</a:t>
            </a:r>
          </a:p>
          <a:p>
            <a:r>
              <a:rPr lang="fr-FR" dirty="0" smtClean="0"/>
              <a:t>Création </a:t>
            </a:r>
            <a:r>
              <a:rPr lang="fr-FR" b="1" dirty="0" smtClean="0"/>
              <a:t>d’estimateurs</a:t>
            </a:r>
            <a:r>
              <a:rPr lang="fr-FR" dirty="0" smtClean="0"/>
              <a:t> </a:t>
            </a:r>
            <a:r>
              <a:rPr lang="fr-FR" b="1" dirty="0" smtClean="0"/>
              <a:t>d’états</a:t>
            </a:r>
          </a:p>
          <a:p>
            <a:r>
              <a:rPr lang="fr-FR" dirty="0" smtClean="0"/>
              <a:t>Création de </a:t>
            </a:r>
            <a:r>
              <a:rPr lang="fr-FR" b="1" dirty="0" smtClean="0"/>
              <a:t>détecteurs</a:t>
            </a:r>
            <a:r>
              <a:rPr lang="fr-FR" dirty="0" smtClean="0"/>
              <a:t> </a:t>
            </a:r>
            <a:r>
              <a:rPr lang="fr-FR" b="1" dirty="0" smtClean="0"/>
              <a:t>d’anomalies</a:t>
            </a:r>
            <a:endParaRPr lang="fr-FR" b="1" dirty="0"/>
          </a:p>
        </p:txBody>
      </p:sp>
      <p:pic>
        <p:nvPicPr>
          <p:cNvPr id="4098" name="Picture 2" descr="C:\Users\qde\Desktop\Kalman-FalseDataInjection\Presentations\FlatIcons\goal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0375" y="1318046"/>
            <a:ext cx="4264025" cy="4264025"/>
          </a:xfrm>
          <a:prstGeom prst="rect">
            <a:avLst/>
          </a:prstGeom>
          <a:noFill/>
        </p:spPr>
      </p:pic>
      <p:grpSp>
        <p:nvGrpSpPr>
          <p:cNvPr id="16" name="Group 4"/>
          <p:cNvGrpSpPr/>
          <p:nvPr/>
        </p:nvGrpSpPr>
        <p:grpSpPr>
          <a:xfrm>
            <a:off x="5054264" y="5035835"/>
            <a:ext cx="7624010" cy="940082"/>
            <a:chOff x="-181561" y="-245268"/>
            <a:chExt cx="7028370" cy="1675760"/>
          </a:xfrm>
        </p:grpSpPr>
        <p:sp>
          <p:nvSpPr>
            <p:cNvPr id="17" name="Rectangle 16"/>
            <p:cNvSpPr/>
            <p:nvPr/>
          </p:nvSpPr>
          <p:spPr>
            <a:xfrm>
              <a:off x="-181561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-76504" y="-35450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2" name="Group 4"/>
          <p:cNvGrpSpPr/>
          <p:nvPr/>
        </p:nvGrpSpPr>
        <p:grpSpPr>
          <a:xfrm>
            <a:off x="8644468" y="1843903"/>
            <a:ext cx="7590142" cy="897747"/>
            <a:chOff x="-150339" y="-169803"/>
            <a:chExt cx="6997148" cy="1600295"/>
          </a:xfrm>
        </p:grpSpPr>
        <p:sp>
          <p:nvSpPr>
            <p:cNvPr id="23" name="Rectangle 22"/>
            <p:cNvSpPr/>
            <p:nvPr/>
          </p:nvSpPr>
          <p:spPr>
            <a:xfrm>
              <a:off x="-150339" y="-169803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-76504" y="-35450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4"/>
          <p:cNvGrpSpPr/>
          <p:nvPr/>
        </p:nvGrpSpPr>
        <p:grpSpPr>
          <a:xfrm>
            <a:off x="-885215" y="1011401"/>
            <a:ext cx="4339615" cy="907872"/>
            <a:chOff x="-435429" y="-397668"/>
            <a:chExt cx="7075714" cy="1618343"/>
          </a:xfrm>
        </p:grpSpPr>
        <p:sp>
          <p:nvSpPr>
            <p:cNvPr id="26" name="Rectangle 25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4"/>
          <p:cNvGrpSpPr/>
          <p:nvPr/>
        </p:nvGrpSpPr>
        <p:grpSpPr>
          <a:xfrm>
            <a:off x="-885215" y="3023204"/>
            <a:ext cx="4339615" cy="907872"/>
            <a:chOff x="-435429" y="-397668"/>
            <a:chExt cx="7075714" cy="1618343"/>
          </a:xfrm>
        </p:grpSpPr>
        <p:sp>
          <p:nvSpPr>
            <p:cNvPr id="29" name="Rectangle 2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4"/>
          <p:cNvGrpSpPr/>
          <p:nvPr/>
        </p:nvGrpSpPr>
        <p:grpSpPr>
          <a:xfrm>
            <a:off x="-885215" y="4950340"/>
            <a:ext cx="4339615" cy="907872"/>
            <a:chOff x="-435429" y="-397668"/>
            <a:chExt cx="7075714" cy="1618343"/>
          </a:xfrm>
        </p:grpSpPr>
        <p:sp>
          <p:nvSpPr>
            <p:cNvPr id="32" name="Rectangle 31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4"/>
          <p:cNvGrpSpPr/>
          <p:nvPr/>
        </p:nvGrpSpPr>
        <p:grpSpPr>
          <a:xfrm>
            <a:off x="8610600" y="3698103"/>
            <a:ext cx="7590142" cy="897747"/>
            <a:chOff x="-150339" y="-169803"/>
            <a:chExt cx="6997148" cy="1600295"/>
          </a:xfrm>
        </p:grpSpPr>
        <p:sp>
          <p:nvSpPr>
            <p:cNvPr id="35" name="Rectangle 34"/>
            <p:cNvSpPr/>
            <p:nvPr/>
          </p:nvSpPr>
          <p:spPr>
            <a:xfrm>
              <a:off x="-150339" y="-169803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-76504" y="-35450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4"/>
          <p:cNvGrpSpPr/>
          <p:nvPr/>
        </p:nvGrpSpPr>
        <p:grpSpPr>
          <a:xfrm>
            <a:off x="8644468" y="5458603"/>
            <a:ext cx="7590142" cy="897747"/>
            <a:chOff x="-150339" y="-169803"/>
            <a:chExt cx="6997148" cy="1600295"/>
          </a:xfrm>
        </p:grpSpPr>
        <p:sp>
          <p:nvSpPr>
            <p:cNvPr id="38" name="Rectangle 37"/>
            <p:cNvSpPr/>
            <p:nvPr/>
          </p:nvSpPr>
          <p:spPr>
            <a:xfrm>
              <a:off x="-150339" y="-169803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-76504" y="-35450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ZoneTexte 39"/>
          <p:cNvSpPr txBox="1"/>
          <p:nvPr/>
        </p:nvSpPr>
        <p:spPr>
          <a:xfrm>
            <a:off x="155575" y="1210733"/>
            <a:ext cx="3205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Jeu de données </a:t>
            </a:r>
            <a:r>
              <a:rPr lang="fr-FR" sz="2400" b="1" dirty="0" smtClean="0"/>
              <a:t>(avion)</a:t>
            </a:r>
            <a:endParaRPr lang="fr-FR" sz="24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65012" y="3219504"/>
            <a:ext cx="3372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Influence de </a:t>
            </a:r>
            <a:r>
              <a:rPr lang="fr-FR" sz="2400" b="1" dirty="0" smtClean="0"/>
              <a:t>l’attaquant</a:t>
            </a:r>
            <a:endParaRPr lang="fr-FR" sz="2400" b="1" dirty="0"/>
          </a:p>
        </p:txBody>
      </p:sp>
      <p:sp>
        <p:nvSpPr>
          <p:cNvPr id="42" name="ZoneTexte 41"/>
          <p:cNvSpPr txBox="1"/>
          <p:nvPr/>
        </p:nvSpPr>
        <p:spPr>
          <a:xfrm>
            <a:off x="350308" y="5151567"/>
            <a:ext cx="2367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Estimateur</a:t>
            </a:r>
            <a:r>
              <a:rPr lang="fr-FR" sz="2400" dirty="0" smtClean="0"/>
              <a:t> d’état</a:t>
            </a:r>
            <a:endParaRPr lang="fr-FR" sz="2400" dirty="0"/>
          </a:p>
        </p:txBody>
      </p:sp>
      <p:sp>
        <p:nvSpPr>
          <p:cNvPr id="48" name="ZoneTexte 47"/>
          <p:cNvSpPr txBox="1"/>
          <p:nvPr/>
        </p:nvSpPr>
        <p:spPr>
          <a:xfrm>
            <a:off x="8946574" y="3982612"/>
            <a:ext cx="3245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Détecteur </a:t>
            </a:r>
            <a:r>
              <a:rPr lang="fr-FR" sz="2400" dirty="0" smtClean="0"/>
              <a:t>d’anomalies</a:t>
            </a:r>
            <a:endParaRPr lang="fr-FR" sz="2400" dirty="0"/>
          </a:p>
        </p:txBody>
      </p:sp>
      <p:sp>
        <p:nvSpPr>
          <p:cNvPr id="49" name="ZoneTexte 48"/>
          <p:cNvSpPr txBox="1"/>
          <p:nvPr/>
        </p:nvSpPr>
        <p:spPr>
          <a:xfrm>
            <a:off x="8819570" y="5696514"/>
            <a:ext cx="3550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Comparaison &amp; </a:t>
            </a:r>
            <a:r>
              <a:rPr lang="fr-FR" sz="2400" b="1" dirty="0" smtClean="0"/>
              <a:t>Analyse</a:t>
            </a:r>
            <a:endParaRPr lang="fr-FR" sz="2400" b="1" dirty="0"/>
          </a:p>
        </p:txBody>
      </p:sp>
      <p:pic>
        <p:nvPicPr>
          <p:cNvPr id="5122" name="Picture 2" descr="C:\Users\qde\Desktop\Kalman-FalseDataInjection\Presentations\FlatIcons\airplan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04834" y="1096038"/>
            <a:ext cx="780900" cy="780900"/>
          </a:xfrm>
          <a:prstGeom prst="rect">
            <a:avLst/>
          </a:prstGeom>
          <a:noFill/>
        </p:spPr>
      </p:pic>
      <p:pic>
        <p:nvPicPr>
          <p:cNvPr id="5123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71329" y="1876938"/>
            <a:ext cx="822377" cy="822377"/>
          </a:xfrm>
          <a:prstGeom prst="rect">
            <a:avLst/>
          </a:prstGeom>
          <a:noFill/>
        </p:spPr>
      </p:pic>
      <p:pic>
        <p:nvPicPr>
          <p:cNvPr id="5124" name="Picture 4" descr="C:\Users\qde\Desktop\Kalman-FalseDataInjection\Presentations\FlatIcons\armored-vehicl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04834" y="3023204"/>
            <a:ext cx="930043" cy="930043"/>
          </a:xfrm>
          <a:prstGeom prst="rect">
            <a:avLst/>
          </a:prstGeom>
          <a:noFill/>
        </p:spPr>
      </p:pic>
      <p:pic>
        <p:nvPicPr>
          <p:cNvPr id="5125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38702" y="5083273"/>
            <a:ext cx="780900" cy="780900"/>
          </a:xfrm>
          <a:prstGeom prst="rect">
            <a:avLst/>
          </a:prstGeom>
          <a:noFill/>
        </p:spPr>
      </p:pic>
      <p:pic>
        <p:nvPicPr>
          <p:cNvPr id="5126" name="Picture 6" descr="C:\Users\qde\Desktop\Kalman-FalseDataInjection\Presentations\FlatIcons\smoke-detector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71329" y="3773473"/>
            <a:ext cx="737129" cy="737129"/>
          </a:xfrm>
          <a:prstGeom prst="rect">
            <a:avLst/>
          </a:prstGeom>
          <a:noFill/>
        </p:spPr>
      </p:pic>
      <p:pic>
        <p:nvPicPr>
          <p:cNvPr id="5127" name="Picture 7" descr="C:\Users\qde\Desktop\Kalman-FalseDataInjection\Presentations\FlatIcons\analysis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671329" y="5509154"/>
            <a:ext cx="847196" cy="847196"/>
          </a:xfrm>
          <a:prstGeom prst="rect">
            <a:avLst/>
          </a:prstGeom>
          <a:noFill/>
        </p:spPr>
      </p:pic>
      <p:sp>
        <p:nvSpPr>
          <p:cNvPr id="51" name="ZoneTexte 50"/>
          <p:cNvSpPr txBox="1"/>
          <p:nvPr/>
        </p:nvSpPr>
        <p:spPr>
          <a:xfrm>
            <a:off x="8868106" y="2094544"/>
            <a:ext cx="3205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Jeu de données </a:t>
            </a:r>
            <a:r>
              <a:rPr lang="fr-FR" sz="2400" b="1" dirty="0" smtClean="0"/>
              <a:t>(radar)</a:t>
            </a:r>
            <a:endParaRPr lang="fr-FR" sz="2400" b="1" dirty="0"/>
          </a:p>
        </p:txBody>
      </p:sp>
      <p:grpSp>
        <p:nvGrpSpPr>
          <p:cNvPr id="56" name="Group 4"/>
          <p:cNvGrpSpPr/>
          <p:nvPr/>
        </p:nvGrpSpPr>
        <p:grpSpPr>
          <a:xfrm>
            <a:off x="7840135" y="312986"/>
            <a:ext cx="7590142" cy="897747"/>
            <a:chOff x="-150339" y="-169803"/>
            <a:chExt cx="6997148" cy="1600295"/>
          </a:xfrm>
        </p:grpSpPr>
        <p:sp>
          <p:nvSpPr>
            <p:cNvPr id="57" name="Rectangle 56"/>
            <p:cNvSpPr/>
            <p:nvPr/>
          </p:nvSpPr>
          <p:spPr>
            <a:xfrm>
              <a:off x="-150339" y="-169803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-76504" y="-35450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itle 1"/>
          <p:cNvSpPr txBox="1">
            <a:spLocks/>
          </p:cNvSpPr>
          <p:nvPr/>
        </p:nvSpPr>
        <p:spPr>
          <a:xfrm>
            <a:off x="8518525" y="1603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Scénario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61" name="Connecteur droit avec flèche 60"/>
          <p:cNvCxnSpPr/>
          <p:nvPr/>
        </p:nvCxnSpPr>
        <p:spPr>
          <a:xfrm>
            <a:off x="4766733" y="1485901"/>
            <a:ext cx="2624667" cy="60864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/>
          <p:nvPr/>
        </p:nvCxnSpPr>
        <p:spPr>
          <a:xfrm>
            <a:off x="4766733" y="3541259"/>
            <a:ext cx="2624667" cy="60864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>
            <a:off x="4766733" y="5509154"/>
            <a:ext cx="2624667" cy="60864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 flipH="1">
            <a:off x="4758266" y="2496940"/>
            <a:ext cx="2624667" cy="66329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/>
          <p:nvPr/>
        </p:nvCxnSpPr>
        <p:spPr>
          <a:xfrm flipH="1">
            <a:off x="4766733" y="4553515"/>
            <a:ext cx="2624667" cy="66329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ZoneTexte 71"/>
          <p:cNvSpPr txBox="1"/>
          <p:nvPr/>
        </p:nvSpPr>
        <p:spPr>
          <a:xfrm>
            <a:off x="3587900" y="617439"/>
            <a:ext cx="1170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(x y z)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>
            <a:off x="3570966" y="4561982"/>
            <a:ext cx="96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(x̄ ȳ z̄)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74" name="ZoneTexte 73"/>
          <p:cNvSpPr txBox="1"/>
          <p:nvPr/>
        </p:nvSpPr>
        <p:spPr>
          <a:xfrm>
            <a:off x="7630817" y="1415273"/>
            <a:ext cx="1072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(r </a:t>
            </a:r>
            <a:r>
              <a:rPr lang="el-GR" sz="2400" b="1" dirty="0" smtClean="0">
                <a:solidFill>
                  <a:srgbClr val="FF0000"/>
                </a:solidFill>
              </a:rPr>
              <a:t>θ</a:t>
            </a:r>
            <a:r>
              <a:rPr lang="fr-FR" sz="2400" b="1" dirty="0" smtClean="0">
                <a:solidFill>
                  <a:srgbClr val="FF0000"/>
                </a:solidFill>
              </a:rPr>
              <a:t> </a:t>
            </a:r>
            <a:r>
              <a:rPr lang="el-GR" sz="2400" b="1" dirty="0" smtClean="0">
                <a:solidFill>
                  <a:srgbClr val="FF0000"/>
                </a:solidFill>
              </a:rPr>
              <a:t>φ</a:t>
            </a:r>
            <a:r>
              <a:rPr lang="fr-FR" sz="2400" b="1" dirty="0" smtClean="0">
                <a:solidFill>
                  <a:srgbClr val="FF0000"/>
                </a:solidFill>
              </a:rPr>
              <a:t>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75" name="ZoneTexte 74"/>
          <p:cNvSpPr txBox="1"/>
          <p:nvPr/>
        </p:nvSpPr>
        <p:spPr>
          <a:xfrm>
            <a:off x="3469361" y="2586940"/>
            <a:ext cx="1373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(r’ </a:t>
            </a:r>
            <a:r>
              <a:rPr lang="el-GR" sz="2400" b="1" dirty="0" smtClean="0">
                <a:solidFill>
                  <a:srgbClr val="FF0000"/>
                </a:solidFill>
              </a:rPr>
              <a:t>θ</a:t>
            </a:r>
            <a:r>
              <a:rPr lang="fr-FR" sz="2400" b="1" dirty="0" smtClean="0">
                <a:solidFill>
                  <a:srgbClr val="FF0000"/>
                </a:solidFill>
              </a:rPr>
              <a:t>’ </a:t>
            </a:r>
            <a:r>
              <a:rPr lang="el-GR" sz="2400" b="1" dirty="0" smtClean="0">
                <a:solidFill>
                  <a:srgbClr val="FF0000"/>
                </a:solidFill>
              </a:rPr>
              <a:t>φ</a:t>
            </a:r>
            <a:r>
              <a:rPr lang="fr-FR" sz="2400" b="1" dirty="0" smtClean="0">
                <a:solidFill>
                  <a:srgbClr val="FF0000"/>
                </a:solidFill>
              </a:rPr>
              <a:t>’)</a:t>
            </a:r>
            <a:endParaRPr lang="fr-FR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5122" name="Picture 2" descr="C:\Users\qde\Desktop\Kalman-FalseDataInjection\Presentations\FlatIcons\airplan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9909" y="245833"/>
            <a:ext cx="780900" cy="780900"/>
          </a:xfrm>
          <a:prstGeom prst="rect">
            <a:avLst/>
          </a:prstGeom>
          <a:noFill/>
        </p:spPr>
      </p:pic>
      <p:grpSp>
        <p:nvGrpSpPr>
          <p:cNvPr id="47" name="Group 4"/>
          <p:cNvGrpSpPr/>
          <p:nvPr/>
        </p:nvGrpSpPr>
        <p:grpSpPr>
          <a:xfrm>
            <a:off x="-504215" y="160338"/>
            <a:ext cx="4642449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203193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Jeu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données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170" name="Picture 2" descr="C:\Users\qde\Desktop\Kalman-FalseDataInjection\Presentations\FlatIcons\steering-whee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11238" y="1761050"/>
            <a:ext cx="647932" cy="647932"/>
          </a:xfrm>
          <a:prstGeom prst="rect">
            <a:avLst/>
          </a:prstGeom>
          <a:noFill/>
        </p:spPr>
      </p:pic>
      <p:pic>
        <p:nvPicPr>
          <p:cNvPr id="7171" name="Picture 3" descr="C:\Users\qde\Desktop\Kalman-FalseDataInjection\Presentations\FlatIcons\bik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94226" y="2718652"/>
            <a:ext cx="857356" cy="857356"/>
          </a:xfrm>
          <a:prstGeom prst="rect">
            <a:avLst/>
          </a:prstGeom>
          <a:noFill/>
        </p:spPr>
      </p:pic>
      <p:sp>
        <p:nvSpPr>
          <p:cNvPr id="54" name="ZoneTexte 53"/>
          <p:cNvSpPr txBox="1"/>
          <p:nvPr/>
        </p:nvSpPr>
        <p:spPr>
          <a:xfrm>
            <a:off x="688973" y="1854187"/>
            <a:ext cx="3019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err="1" smtClean="0"/>
              <a:t>ManeuveredSystem</a:t>
            </a:r>
            <a:endParaRPr lang="fr-FR" sz="2400" b="1" i="1" dirty="0"/>
          </a:p>
        </p:txBody>
      </p:sp>
      <p:sp>
        <p:nvSpPr>
          <p:cNvPr id="55" name="ZoneTexte 54"/>
          <p:cNvSpPr txBox="1"/>
          <p:nvPr/>
        </p:nvSpPr>
        <p:spPr>
          <a:xfrm>
            <a:off x="688973" y="2907759"/>
            <a:ext cx="3019425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err="1" smtClean="0"/>
              <a:t>ManeuveredBicycle</a:t>
            </a:r>
            <a:endParaRPr lang="fr-FR" sz="2400" b="1" i="1" dirty="0"/>
          </a:p>
        </p:txBody>
      </p:sp>
      <p:sp>
        <p:nvSpPr>
          <p:cNvPr id="56" name="ZoneTexte 55"/>
          <p:cNvSpPr txBox="1"/>
          <p:nvPr/>
        </p:nvSpPr>
        <p:spPr>
          <a:xfrm>
            <a:off x="688973" y="3940018"/>
            <a:ext cx="3019425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err="1" smtClean="0"/>
              <a:t>ManeuveredAircraft</a:t>
            </a:r>
            <a:endParaRPr lang="fr-FR" sz="2400" b="1" i="1" dirty="0"/>
          </a:p>
        </p:txBody>
      </p:sp>
      <p:pic>
        <p:nvPicPr>
          <p:cNvPr id="60" name="Picture 2" descr="C:\Users\qde\Desktop\Kalman-FalseDataInjection\Presentations\FlatIcons\airplan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9886" y="3940018"/>
            <a:ext cx="780900" cy="780900"/>
          </a:xfrm>
          <a:prstGeom prst="rect">
            <a:avLst/>
          </a:prstGeom>
          <a:noFill/>
        </p:spPr>
      </p:pic>
      <p:pic>
        <p:nvPicPr>
          <p:cNvPr id="7172" name="Picture 4" descr="C:\Users\qde\Desktop\Kalman-FalseDataInjection\Presentations\FlatIcons\Figure_1.png"/>
          <p:cNvPicPr>
            <a:picLocks noChangeAspect="1" noChangeArrowheads="1"/>
          </p:cNvPicPr>
          <p:nvPr/>
        </p:nvPicPr>
        <p:blipFill>
          <a:blip r:embed="rId5"/>
          <a:srcRect l="6650" t="10621" r="7027" b="4702"/>
          <a:stretch>
            <a:fillRect/>
          </a:stretch>
        </p:blipFill>
        <p:spPr bwMode="auto">
          <a:xfrm>
            <a:off x="6880062" y="151870"/>
            <a:ext cx="4260815" cy="3135261"/>
          </a:xfrm>
          <a:prstGeom prst="rect">
            <a:avLst/>
          </a:prstGeom>
          <a:noFill/>
        </p:spPr>
      </p:pic>
      <p:grpSp>
        <p:nvGrpSpPr>
          <p:cNvPr id="68" name="Group 4"/>
          <p:cNvGrpSpPr/>
          <p:nvPr/>
        </p:nvGrpSpPr>
        <p:grpSpPr>
          <a:xfrm>
            <a:off x="-504215" y="5031076"/>
            <a:ext cx="5579542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4" descr="C:\Users\qde\Desktop\Kalman-FalseDataInjection\Presentations\Figures\landing.png"/>
          <p:cNvPicPr>
            <a:picLocks noChangeAspect="1" noChangeArrowheads="1"/>
          </p:cNvPicPr>
          <p:nvPr/>
        </p:nvPicPr>
        <p:blipFill>
          <a:blip r:embed="rId6"/>
          <a:srcRect l="18946" t="12486" r="9375" b="8439"/>
          <a:stretch>
            <a:fillRect/>
          </a:stretch>
        </p:blipFill>
        <p:spPr bwMode="auto">
          <a:xfrm>
            <a:off x="6880062" y="3295599"/>
            <a:ext cx="4194334" cy="34709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5122" name="Picture 2" descr="C:\Users\qde\Desktop\Kalman-FalseDataInjection\Presentations\FlatIcons\airplan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9909" y="245833"/>
            <a:ext cx="780900" cy="780900"/>
          </a:xfrm>
          <a:prstGeom prst="rect">
            <a:avLst/>
          </a:prstGeom>
          <a:noFill/>
        </p:spPr>
      </p:pic>
      <p:grpSp>
        <p:nvGrpSpPr>
          <p:cNvPr id="2" name="Group 4"/>
          <p:cNvGrpSpPr/>
          <p:nvPr/>
        </p:nvGrpSpPr>
        <p:grpSpPr>
          <a:xfrm>
            <a:off x="-504215" y="160338"/>
            <a:ext cx="4642449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203193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Trajectoires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60375" y="5528733"/>
            <a:ext cx="3019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Reproduction des travaux de </a:t>
            </a:r>
          </a:p>
          <a:p>
            <a:r>
              <a:rPr lang="fr-FR" i="1" dirty="0" smtClean="0"/>
              <a:t>         [GENOVESE2001]</a:t>
            </a:r>
          </a:p>
          <a:p>
            <a:r>
              <a:rPr lang="fr-FR" i="1" dirty="0" smtClean="0"/>
              <a:t>           [ALCALAY2018]</a:t>
            </a:r>
            <a:endParaRPr lang="fr-FR" i="1" dirty="0"/>
          </a:p>
        </p:txBody>
      </p:sp>
      <p:pic>
        <p:nvPicPr>
          <p:cNvPr id="2051" name="Picture 3" descr="C:\Users\qde\Desktop\Kalman-FalseDataInjection\Presentations\Figures\dive.png"/>
          <p:cNvPicPr>
            <a:picLocks noChangeAspect="1" noChangeArrowheads="1"/>
          </p:cNvPicPr>
          <p:nvPr/>
        </p:nvPicPr>
        <p:blipFill>
          <a:blip r:embed="rId3"/>
          <a:srcRect l="22427" t="11615" r="8989" b="10265"/>
          <a:stretch>
            <a:fillRect/>
          </a:stretch>
        </p:blipFill>
        <p:spPr bwMode="auto">
          <a:xfrm>
            <a:off x="7992540" y="245833"/>
            <a:ext cx="4013200" cy="3429000"/>
          </a:xfrm>
          <a:prstGeom prst="rect">
            <a:avLst/>
          </a:prstGeom>
          <a:noFill/>
        </p:spPr>
      </p:pic>
      <p:pic>
        <p:nvPicPr>
          <p:cNvPr id="2052" name="Picture 4" descr="C:\Users\qde\Desktop\Kalman-FalseDataInjection\Presentations\Figures\landing.png"/>
          <p:cNvPicPr>
            <a:picLocks noChangeAspect="1" noChangeArrowheads="1"/>
          </p:cNvPicPr>
          <p:nvPr/>
        </p:nvPicPr>
        <p:blipFill>
          <a:blip r:embed="rId4"/>
          <a:srcRect l="18946" t="12486" r="9375" b="8439"/>
          <a:stretch>
            <a:fillRect/>
          </a:stretch>
        </p:blipFill>
        <p:spPr bwMode="auto">
          <a:xfrm>
            <a:off x="155575" y="1174498"/>
            <a:ext cx="4194334" cy="3470953"/>
          </a:xfrm>
          <a:prstGeom prst="rect">
            <a:avLst/>
          </a:prstGeom>
          <a:noFill/>
        </p:spPr>
      </p:pic>
      <p:pic>
        <p:nvPicPr>
          <p:cNvPr id="2050" name="Picture 2" descr="C:\Users\qde\Desktop\Kalman-FalseDataInjection\Presentations\Figures\weave.png"/>
          <p:cNvPicPr>
            <a:picLocks noChangeAspect="1" noChangeArrowheads="1"/>
          </p:cNvPicPr>
          <p:nvPr/>
        </p:nvPicPr>
        <p:blipFill>
          <a:blip r:embed="rId5"/>
          <a:srcRect l="18464" t="11272" r="6875" b="5401"/>
          <a:stretch>
            <a:fillRect/>
          </a:stretch>
        </p:blipFill>
        <p:spPr bwMode="auto">
          <a:xfrm>
            <a:off x="4012848" y="3200400"/>
            <a:ext cx="4368800" cy="3657600"/>
          </a:xfrm>
          <a:prstGeom prst="rect">
            <a:avLst/>
          </a:prstGeom>
          <a:noFill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114366" y="4645451"/>
            <a:ext cx="2717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5" y="160338"/>
            <a:ext cx="4642449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203193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Jeu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données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4" y="5497571"/>
            <a:ext cx="5579542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552410" y="1480403"/>
            <a:ext cx="4502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 smtClean="0"/>
              <a:t>    Changement de repère</a:t>
            </a:r>
          </a:p>
          <a:p>
            <a:pPr>
              <a:buFont typeface="Arial" pitchFamily="34" charset="0"/>
              <a:buChar char="•"/>
            </a:pPr>
            <a:endParaRPr lang="fr-FR" sz="2400" i="1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7757" y="2108200"/>
            <a:ext cx="3740477" cy="321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23136" y="1595975"/>
            <a:ext cx="2667000" cy="185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95874" y="3087502"/>
            <a:ext cx="2095500" cy="140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 descr="C:\Users\qde\Desktop\Kalman-FalseDataInjection\Presentations\Figures\Radarops.gif"/>
          <p:cNvPicPr>
            <a:picLocks noChangeAspect="1" noChangeArrowheads="1" noCrop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873053" y="3339928"/>
            <a:ext cx="2895600" cy="1495425"/>
          </a:xfrm>
          <a:prstGeom prst="rect">
            <a:avLst/>
          </a:prstGeom>
          <a:noFill/>
        </p:spPr>
      </p:pic>
      <p:grpSp>
        <p:nvGrpSpPr>
          <p:cNvPr id="18" name="Groupe 17"/>
          <p:cNvGrpSpPr/>
          <p:nvPr/>
        </p:nvGrpSpPr>
        <p:grpSpPr>
          <a:xfrm rot="21442430">
            <a:off x="7153493" y="1660245"/>
            <a:ext cx="2002804" cy="2801567"/>
            <a:chOff x="6760354" y="501379"/>
            <a:chExt cx="2305801" cy="3225407"/>
          </a:xfrm>
        </p:grpSpPr>
        <p:pic>
          <p:nvPicPr>
            <p:cNvPr id="16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04558" flipH="1" flipV="1">
              <a:off x="7215674" y="1006018"/>
              <a:ext cx="2355119" cy="1345842"/>
            </a:xfrm>
            <a:prstGeom prst="rect">
              <a:avLst/>
            </a:prstGeom>
          </p:spPr>
        </p:pic>
        <p:pic>
          <p:nvPicPr>
            <p:cNvPr id="17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489805">
              <a:off x="6142458" y="1746199"/>
              <a:ext cx="2598483" cy="1362692"/>
            </a:xfrm>
            <a:prstGeom prst="rect">
              <a:avLst/>
            </a:prstGeom>
          </p:spPr>
        </p:pic>
      </p:grpSp>
      <p:sp>
        <p:nvSpPr>
          <p:cNvPr id="21" name="ZoneTexte 20"/>
          <p:cNvSpPr txBox="1"/>
          <p:nvPr/>
        </p:nvSpPr>
        <p:spPr>
          <a:xfrm>
            <a:off x="5702376" y="5482113"/>
            <a:ext cx="3019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Reproduction des travaux de </a:t>
            </a:r>
          </a:p>
          <a:p>
            <a:r>
              <a:rPr lang="fr-FR" i="1" dirty="0" smtClean="0"/>
              <a:t>                [ARIF2017]</a:t>
            </a:r>
          </a:p>
          <a:p>
            <a:r>
              <a:rPr lang="fr-FR" i="1" dirty="0" smtClean="0"/>
              <a:t>             [ADITYA2018]</a:t>
            </a:r>
            <a:endParaRPr lang="fr-FR" i="1" dirty="0"/>
          </a:p>
        </p:txBody>
      </p:sp>
      <p:pic>
        <p:nvPicPr>
          <p:cNvPr id="22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956777" y="631149"/>
            <a:ext cx="822377" cy="822377"/>
          </a:xfrm>
          <a:prstGeom prst="rect">
            <a:avLst/>
          </a:prstGeom>
          <a:noFill/>
        </p:spPr>
      </p:pic>
      <p:pic>
        <p:nvPicPr>
          <p:cNvPr id="23" name="Picture 2" descr="C:\Users\qde\Desktop\Kalman-FalseDataInjection\Presentations\FlatIcons\airplane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643107" y="2243672"/>
            <a:ext cx="780900" cy="780900"/>
          </a:xfrm>
          <a:prstGeom prst="rect">
            <a:avLst/>
          </a:prstGeom>
          <a:noFill/>
        </p:spPr>
      </p:pic>
      <p:cxnSp>
        <p:nvCxnSpPr>
          <p:cNvPr id="24" name="Straight Connector 13"/>
          <p:cNvCxnSpPr/>
          <p:nvPr/>
        </p:nvCxnSpPr>
        <p:spPr>
          <a:xfrm>
            <a:off x="4741336" y="1798551"/>
            <a:ext cx="0" cy="308275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293126" y="160338"/>
            <a:ext cx="822377" cy="8223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5" y="160338"/>
            <a:ext cx="4642449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203193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Jeu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données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4" y="5497571"/>
            <a:ext cx="5579542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93126" y="160338"/>
            <a:ext cx="822377" cy="822377"/>
          </a:xfrm>
          <a:prstGeom prst="rect">
            <a:avLst/>
          </a:prstGeom>
          <a:noFill/>
        </p:spPr>
      </p:pic>
      <p:pic>
        <p:nvPicPr>
          <p:cNvPr id="4098" name="Picture 2" descr="C:\Users\qde\Desktop\Kalman-FalseDataInjection\Presentations\Figures\true-function-and-noisy-measuremen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671527"/>
            <a:ext cx="5055143" cy="3610816"/>
          </a:xfrm>
          <a:prstGeom prst="rect">
            <a:avLst/>
          </a:prstGeom>
          <a:noFill/>
        </p:spPr>
      </p:pic>
      <p:pic>
        <p:nvPicPr>
          <p:cNvPr id="4099" name="Picture 3" descr="C:\Users\qde\Desktop\Kalman-FalseDataInjection\Presentations\Figures\radar_track.png"/>
          <p:cNvPicPr>
            <a:picLocks noChangeAspect="1" noChangeArrowheads="1"/>
          </p:cNvPicPr>
          <p:nvPr/>
        </p:nvPicPr>
        <p:blipFill>
          <a:blip r:embed="rId4"/>
          <a:srcRect l="19181" t="12550" r="5869" b="7197"/>
          <a:stretch>
            <a:fillRect/>
          </a:stretch>
        </p:blipFill>
        <p:spPr bwMode="auto">
          <a:xfrm>
            <a:off x="5662532" y="3433986"/>
            <a:ext cx="3894667" cy="3128234"/>
          </a:xfrm>
          <a:prstGeom prst="rect">
            <a:avLst/>
          </a:prstGeom>
          <a:noFill/>
        </p:spPr>
      </p:pic>
      <p:pic>
        <p:nvPicPr>
          <p:cNvPr id="4100" name="Picture 4" descr="C:\Users\qde\Desktop\Kalman-FalseDataInjection\Presentations\Figures\noise.png"/>
          <p:cNvPicPr>
            <a:picLocks noChangeAspect="1" noChangeArrowheads="1"/>
          </p:cNvPicPr>
          <p:nvPr/>
        </p:nvPicPr>
        <p:blipFill>
          <a:blip r:embed="rId5"/>
          <a:srcRect l="12082" t="11597" r="7180" b="5075"/>
          <a:stretch>
            <a:fillRect/>
          </a:stretch>
        </p:blipFill>
        <p:spPr bwMode="auto">
          <a:xfrm>
            <a:off x="7967126" y="163116"/>
            <a:ext cx="4224874" cy="3270870"/>
          </a:xfrm>
          <a:prstGeom prst="rect">
            <a:avLst/>
          </a:prstGeom>
          <a:noFill/>
        </p:spPr>
      </p:pic>
      <p:cxnSp>
        <p:nvCxnSpPr>
          <p:cNvPr id="16" name="Straight Connector 13"/>
          <p:cNvCxnSpPr/>
          <p:nvPr/>
        </p:nvCxnSpPr>
        <p:spPr>
          <a:xfrm>
            <a:off x="5175318" y="1798551"/>
            <a:ext cx="0" cy="308275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674216" y="3598333"/>
            <a:ext cx="861940" cy="5588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20"/>
          <p:cNvCxnSpPr/>
          <p:nvPr/>
        </p:nvCxnSpPr>
        <p:spPr>
          <a:xfrm flipV="1">
            <a:off x="6674216" y="1637659"/>
            <a:ext cx="2071844" cy="196067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 flipV="1">
            <a:off x="7536156" y="1637659"/>
            <a:ext cx="3504379" cy="196067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8746060" y="404127"/>
            <a:ext cx="2294475" cy="12335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5" y="160338"/>
            <a:ext cx="4642449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203193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Jeu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données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4" y="5497571"/>
            <a:ext cx="5579542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406401" y="1241851"/>
            <a:ext cx="4502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 smtClean="0"/>
              <a:t>Et si les radars ont des fréquences de mesure différentes ?</a:t>
            </a:r>
            <a:endParaRPr lang="fr-FR" sz="2400" i="1" dirty="0"/>
          </a:p>
        </p:txBody>
      </p:sp>
      <p:pic>
        <p:nvPicPr>
          <p:cNvPr id="12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93126" y="160338"/>
            <a:ext cx="822377" cy="822377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5299891" y="982715"/>
            <a:ext cx="664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 smtClean="0"/>
              <a:t>LabeledMeasurement</a:t>
            </a:r>
            <a:r>
              <a:rPr lang="fr-FR" sz="2400" dirty="0" smtClean="0"/>
              <a:t>( </a:t>
            </a:r>
            <a:r>
              <a:rPr lang="fr-FR" sz="2400" dirty="0" smtClean="0">
                <a:solidFill>
                  <a:schemeClr val="accent1"/>
                </a:solidFill>
              </a:rPr>
              <a:t>0</a:t>
            </a:r>
            <a:r>
              <a:rPr lang="fr-FR" sz="2400" dirty="0" smtClean="0"/>
              <a:t> , </a:t>
            </a:r>
            <a:r>
              <a:rPr lang="fr-FR" sz="2400" dirty="0" smtClean="0">
                <a:solidFill>
                  <a:srgbClr val="C00000"/>
                </a:solidFill>
              </a:rPr>
              <a:t>56.782</a:t>
            </a:r>
            <a:r>
              <a:rPr lang="fr-FR" sz="2400" dirty="0" smtClean="0"/>
              <a:t>, </a:t>
            </a:r>
            <a:r>
              <a:rPr lang="fr-FR" sz="2400" dirty="0" smtClean="0">
                <a:solidFill>
                  <a:schemeClr val="accent6"/>
                </a:solidFill>
              </a:rPr>
              <a:t>[131, 456, 2563]</a:t>
            </a:r>
            <a:r>
              <a:rPr lang="fr-FR" sz="2400" dirty="0" smtClean="0"/>
              <a:t>)</a:t>
            </a:r>
            <a:endParaRPr lang="fr-FR" sz="2400" dirty="0"/>
          </a:p>
        </p:txBody>
      </p:sp>
      <p:sp>
        <p:nvSpPr>
          <p:cNvPr id="17" name="ZoneTexte 16"/>
          <p:cNvSpPr txBox="1"/>
          <p:nvPr/>
        </p:nvSpPr>
        <p:spPr>
          <a:xfrm>
            <a:off x="9338733" y="4309533"/>
            <a:ext cx="1201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 smtClean="0">
                <a:solidFill>
                  <a:srgbClr val="C00000"/>
                </a:solidFill>
              </a:rPr>
              <a:t>Temps</a:t>
            </a:r>
            <a:endParaRPr lang="fr-FR" sz="2400" i="1" dirty="0">
              <a:solidFill>
                <a:srgbClr val="C00000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10278187" y="3397819"/>
            <a:ext cx="148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 smtClean="0">
                <a:solidFill>
                  <a:schemeClr val="accent6"/>
                </a:solidFill>
              </a:rPr>
              <a:t>Mesure</a:t>
            </a:r>
            <a:endParaRPr lang="fr-FR" sz="2400" i="1" dirty="0">
              <a:solidFill>
                <a:schemeClr val="accent6"/>
              </a:solidFill>
            </a:endParaRPr>
          </a:p>
        </p:txBody>
      </p:sp>
      <p:cxnSp>
        <p:nvCxnSpPr>
          <p:cNvPr id="21" name="Straight Connector 13"/>
          <p:cNvCxnSpPr/>
          <p:nvPr/>
        </p:nvCxnSpPr>
        <p:spPr>
          <a:xfrm>
            <a:off x="5470015" y="2257236"/>
            <a:ext cx="0" cy="308275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6417733" y="3096567"/>
            <a:ext cx="92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 smtClean="0">
                <a:solidFill>
                  <a:schemeClr val="accent1"/>
                </a:solidFill>
              </a:rPr>
              <a:t>Tag</a:t>
            </a:r>
            <a:endParaRPr lang="fr-FR" sz="2400" i="1" dirty="0">
              <a:solidFill>
                <a:schemeClr val="accent1"/>
              </a:solidFill>
            </a:endParaRPr>
          </a:p>
        </p:txBody>
      </p:sp>
      <p:pic>
        <p:nvPicPr>
          <p:cNvPr id="5122" name="Picture 2" descr="C:\Users\qde\Desktop\Kalman-FalseDataInjection\Presentations\Figures\diff_data_rates.png"/>
          <p:cNvPicPr>
            <a:picLocks noChangeAspect="1" noChangeArrowheads="1"/>
          </p:cNvPicPr>
          <p:nvPr/>
        </p:nvPicPr>
        <p:blipFill>
          <a:blip r:embed="rId3"/>
          <a:srcRect t="6066" b="2441"/>
          <a:stretch>
            <a:fillRect/>
          </a:stretch>
        </p:blipFill>
        <p:spPr bwMode="auto">
          <a:xfrm>
            <a:off x="155575" y="2379133"/>
            <a:ext cx="5082817" cy="2614587"/>
          </a:xfrm>
          <a:prstGeom prst="rect">
            <a:avLst/>
          </a:prstGeom>
          <a:noFill/>
        </p:spPr>
      </p:pic>
      <p:pic>
        <p:nvPicPr>
          <p:cNvPr id="23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07859" flipH="1">
            <a:off x="8847355" y="1687877"/>
            <a:ext cx="2355119" cy="1551940"/>
          </a:xfrm>
          <a:prstGeom prst="rect">
            <a:avLst/>
          </a:prstGeom>
        </p:spPr>
      </p:pic>
      <p:pic>
        <p:nvPicPr>
          <p:cNvPr id="24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84478" flipH="1" flipV="1">
            <a:off x="6847967" y="1776520"/>
            <a:ext cx="2355119" cy="1518577"/>
          </a:xfrm>
          <a:prstGeom prst="rect">
            <a:avLst/>
          </a:prstGeom>
        </p:spPr>
      </p:pic>
      <p:pic>
        <p:nvPicPr>
          <p:cNvPr id="25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07859" flipH="1">
            <a:off x="8000688" y="2449877"/>
            <a:ext cx="2355119" cy="1551940"/>
          </a:xfrm>
          <a:prstGeom prst="rect">
            <a:avLst/>
          </a:prstGeom>
        </p:spPr>
      </p:pic>
      <p:sp>
        <p:nvSpPr>
          <p:cNvPr id="26" name="ZoneTexte 25"/>
          <p:cNvSpPr txBox="1"/>
          <p:nvPr/>
        </p:nvSpPr>
        <p:spPr>
          <a:xfrm>
            <a:off x="5962967" y="5339989"/>
            <a:ext cx="301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Reproduction des travaux de </a:t>
            </a:r>
          </a:p>
          <a:p>
            <a:r>
              <a:rPr lang="fr-FR" i="1" smtClean="0"/>
              <a:t>                [LABBE2017]</a:t>
            </a:r>
            <a:endParaRPr lang="fr-FR" i="1" dirty="0"/>
          </a:p>
        </p:txBody>
      </p:sp>
    </p:spTree>
    <p:extLst>
      <p:ext uri="{BB962C8B-B14F-4D97-AF65-F5344CB8AC3E}">
        <p14:creationId xmlns="" xmlns:p14="http://schemas.microsoft.com/office/powerpoint/2010/main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Ellipse 36"/>
          <p:cNvSpPr/>
          <p:nvPr/>
        </p:nvSpPr>
        <p:spPr>
          <a:xfrm>
            <a:off x="7211953" y="1308337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3890882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460375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4" y="5633043"/>
            <a:ext cx="5579542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5557308" y="588960"/>
            <a:ext cx="4926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 smtClean="0"/>
              <a:t>Détermination de F suivant un modèle</a:t>
            </a:r>
          </a:p>
        </p:txBody>
      </p:sp>
      <p:pic>
        <p:nvPicPr>
          <p:cNvPr id="12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8702" y="195031"/>
            <a:ext cx="780900" cy="780900"/>
          </a:xfrm>
          <a:prstGeom prst="rect">
            <a:avLst/>
          </a:prstGeom>
          <a:noFill/>
        </p:spPr>
      </p:pic>
      <p:sp>
        <p:nvSpPr>
          <p:cNvPr id="13" name="ZoneTexte 12"/>
          <p:cNvSpPr txBox="1"/>
          <p:nvPr/>
        </p:nvSpPr>
        <p:spPr>
          <a:xfrm>
            <a:off x="155575" y="1288017"/>
            <a:ext cx="1260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/>
              <a:t>Vecteur</a:t>
            </a:r>
          </a:p>
          <a:p>
            <a:r>
              <a:rPr lang="fr-FR" sz="2400" b="1" i="1" dirty="0" smtClean="0"/>
              <a:t> d’état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2904067" y="1589448"/>
            <a:ext cx="0" cy="258508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3911582" y="1385790"/>
            <a:ext cx="3132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/>
              <a:t>Accélération constante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9011708" y="1385790"/>
            <a:ext cx="2389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/>
              <a:t>Vitesse constante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4140548" y="3594638"/>
            <a:ext cx="2591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/>
              <a:t>Rotation constante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8576733" y="3596100"/>
            <a:ext cx="3571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/>
              <a:t>Accélération de la poussée</a:t>
            </a:r>
          </a:p>
        </p:txBody>
      </p:sp>
      <p:cxnSp>
        <p:nvCxnSpPr>
          <p:cNvPr id="19" name="Straight Connector 13"/>
          <p:cNvCxnSpPr/>
          <p:nvPr/>
        </p:nvCxnSpPr>
        <p:spPr>
          <a:xfrm>
            <a:off x="7899400" y="1385790"/>
            <a:ext cx="0" cy="411178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5313016" y="5617585"/>
            <a:ext cx="3019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Reproduction des travaux de </a:t>
            </a:r>
          </a:p>
          <a:p>
            <a:r>
              <a:rPr lang="fr-FR" i="1" dirty="0" smtClean="0"/>
              <a:t>         [GENOVESE2001]</a:t>
            </a:r>
          </a:p>
          <a:p>
            <a:r>
              <a:rPr lang="fr-FR" i="1" dirty="0" smtClean="0"/>
              <a:t>           [ALCALAY2018]</a:t>
            </a:r>
            <a:endParaRPr lang="fr-FR" i="1" dirty="0"/>
          </a:p>
        </p:txBody>
      </p:sp>
      <p:pic>
        <p:nvPicPr>
          <p:cNvPr id="1026" name="Picture 2" descr="C:\Users\qde\Desktop\Kalman-FalseDataInjection\Presentations\Equations\phiCA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11582" y="2119014"/>
            <a:ext cx="2911147" cy="1047452"/>
          </a:xfrm>
          <a:prstGeom prst="rect">
            <a:avLst/>
          </a:prstGeom>
          <a:noFill/>
        </p:spPr>
      </p:pic>
      <p:pic>
        <p:nvPicPr>
          <p:cNvPr id="1027" name="Picture 3" descr="C:\Users\qde\Desktop\Kalman-FalseDataInjection\Presentations\Equations\phiCT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20403" y="4288598"/>
            <a:ext cx="5710837" cy="925998"/>
          </a:xfrm>
          <a:prstGeom prst="rect">
            <a:avLst/>
          </a:prstGeom>
          <a:noFill/>
        </p:spPr>
      </p:pic>
      <p:pic>
        <p:nvPicPr>
          <p:cNvPr id="1028" name="Picture 4" descr="C:\Users\qde\Desktop\Kalman-FalseDataInjection\Presentations\Equations\phiCV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11708" y="2119014"/>
            <a:ext cx="2389172" cy="1047452"/>
          </a:xfrm>
          <a:prstGeom prst="rect">
            <a:avLst/>
          </a:prstGeom>
          <a:noFill/>
        </p:spPr>
      </p:pic>
      <p:pic>
        <p:nvPicPr>
          <p:cNvPr id="1029" name="Picture 5" descr="C:\Users\qde\Desktop\Kalman-FalseDataInjection\Presentations\Equations\phiTA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476665" y="4174530"/>
            <a:ext cx="3282485" cy="1050956"/>
          </a:xfrm>
          <a:prstGeom prst="rect">
            <a:avLst/>
          </a:prstGeom>
          <a:noFill/>
        </p:spPr>
      </p:pic>
      <p:pic>
        <p:nvPicPr>
          <p:cNvPr id="1030" name="Picture 6" descr="C:\Users\qde\Desktop\Kalman-FalseDataInjection\Presentations\Equations\F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334720" y="5583066"/>
            <a:ext cx="2297312" cy="1042331"/>
          </a:xfrm>
          <a:prstGeom prst="rect">
            <a:avLst/>
          </a:prstGeom>
          <a:noFill/>
        </p:spPr>
      </p:pic>
      <p:pic>
        <p:nvPicPr>
          <p:cNvPr id="1031" name="Picture 7" descr="C:\Users\qde\Desktop\Kalman-FalseDataInjection\Presentations\Equations\state_vector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415603" y="1241851"/>
            <a:ext cx="1110720" cy="2814452"/>
          </a:xfrm>
          <a:prstGeom prst="rect">
            <a:avLst/>
          </a:prstGeom>
          <a:noFill/>
        </p:spPr>
      </p:pic>
      <p:cxnSp>
        <p:nvCxnSpPr>
          <p:cNvPr id="27" name="Straight Connector 13"/>
          <p:cNvCxnSpPr/>
          <p:nvPr/>
        </p:nvCxnSpPr>
        <p:spPr>
          <a:xfrm>
            <a:off x="1188806" y="4174530"/>
            <a:ext cx="174195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9220201" y="5497571"/>
            <a:ext cx="2538950" cy="12334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/>
          <p:cNvSpPr/>
          <p:nvPr/>
        </p:nvSpPr>
        <p:spPr>
          <a:xfrm>
            <a:off x="7240528" y="1366740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CA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8" name="Ellipse 37"/>
          <p:cNvSpPr/>
          <p:nvPr/>
        </p:nvSpPr>
        <p:spPr>
          <a:xfrm>
            <a:off x="7984751" y="1315394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/>
          <p:cNvSpPr/>
          <p:nvPr/>
        </p:nvSpPr>
        <p:spPr>
          <a:xfrm>
            <a:off x="8010151" y="1392847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CV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0" name="Ellipse 39"/>
          <p:cNvSpPr/>
          <p:nvPr/>
        </p:nvSpPr>
        <p:spPr>
          <a:xfrm>
            <a:off x="7201793" y="3518647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/>
          <p:cNvSpPr/>
          <p:nvPr/>
        </p:nvSpPr>
        <p:spPr>
          <a:xfrm>
            <a:off x="7227193" y="3596100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CT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7997613" y="3518647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/>
          <p:cNvSpPr/>
          <p:nvPr/>
        </p:nvSpPr>
        <p:spPr>
          <a:xfrm>
            <a:off x="8038253" y="3584314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TA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44" name="Straight Connector 13"/>
          <p:cNvCxnSpPr/>
          <p:nvPr/>
        </p:nvCxnSpPr>
        <p:spPr>
          <a:xfrm>
            <a:off x="4686329" y="3430669"/>
            <a:ext cx="174195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13"/>
          <p:cNvCxnSpPr/>
          <p:nvPr/>
        </p:nvCxnSpPr>
        <p:spPr>
          <a:xfrm>
            <a:off x="4662134" y="1392847"/>
            <a:ext cx="174195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13"/>
          <p:cNvCxnSpPr/>
          <p:nvPr/>
        </p:nvCxnSpPr>
        <p:spPr>
          <a:xfrm>
            <a:off x="9334720" y="1399904"/>
            <a:ext cx="174195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13"/>
          <p:cNvCxnSpPr/>
          <p:nvPr/>
        </p:nvCxnSpPr>
        <p:spPr>
          <a:xfrm>
            <a:off x="9434836" y="3596100"/>
            <a:ext cx="174195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3890882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460375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5" y="5497571"/>
            <a:ext cx="6898157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8702" y="195031"/>
            <a:ext cx="780900" cy="780900"/>
          </a:xfrm>
          <a:prstGeom prst="rect">
            <a:avLst/>
          </a:prstGeom>
          <a:noFill/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1236132" y="2693355"/>
            <a:ext cx="39370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Q à </a:t>
            </a:r>
            <a:r>
              <a:rPr lang="en-US" sz="4400" dirty="0" err="1" smtClean="0">
                <a:latin typeface="+mj-lt"/>
                <a:ea typeface="+mj-ea"/>
                <a:cs typeface="+mj-cs"/>
              </a:rPr>
              <a:t>expliquer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3890882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460375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387335" y="1137920"/>
            <a:ext cx="4502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err="1" smtClean="0"/>
              <a:t>Interacting</a:t>
            </a:r>
            <a:r>
              <a:rPr lang="fr-FR" sz="2400" b="1" i="1" dirty="0" smtClean="0"/>
              <a:t> Multiple-Model (IMM)</a:t>
            </a:r>
          </a:p>
          <a:p>
            <a:pPr>
              <a:buFont typeface="Arial" pitchFamily="34" charset="0"/>
              <a:buChar char="•"/>
            </a:pPr>
            <a:endParaRPr lang="fr-FR" sz="2400" b="1" i="1" dirty="0" smtClean="0"/>
          </a:p>
        </p:txBody>
      </p:sp>
      <p:pic>
        <p:nvPicPr>
          <p:cNvPr id="12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8702" y="195031"/>
            <a:ext cx="780900" cy="780900"/>
          </a:xfrm>
          <a:prstGeom prst="rect">
            <a:avLst/>
          </a:prstGeom>
          <a:noFill/>
        </p:spPr>
      </p:pic>
      <p:grpSp>
        <p:nvGrpSpPr>
          <p:cNvPr id="17" name="Groupe 74"/>
          <p:cNvGrpSpPr/>
          <p:nvPr/>
        </p:nvGrpSpPr>
        <p:grpSpPr>
          <a:xfrm>
            <a:off x="1083074" y="1968917"/>
            <a:ext cx="4823233" cy="3190224"/>
            <a:chOff x="6245657" y="28700"/>
            <a:chExt cx="6199482" cy="4100514"/>
          </a:xfrm>
        </p:grpSpPr>
        <p:pic>
          <p:nvPicPr>
            <p:cNvPr id="1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5657" y="28700"/>
              <a:ext cx="6199482" cy="4100514"/>
            </a:xfrm>
            <a:prstGeom prst="rect">
              <a:avLst/>
            </a:prstGeom>
          </p:spPr>
        </p:pic>
        <p:sp>
          <p:nvSpPr>
            <p:cNvPr id="19" name="Ellipse 18"/>
            <p:cNvSpPr/>
            <p:nvPr/>
          </p:nvSpPr>
          <p:spPr>
            <a:xfrm>
              <a:off x="7295177" y="1479899"/>
              <a:ext cx="1495076" cy="1495076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/>
            <p:cNvSpPr/>
            <p:nvPr/>
          </p:nvSpPr>
          <p:spPr>
            <a:xfrm>
              <a:off x="9442148" y="1479899"/>
              <a:ext cx="1495076" cy="1495076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0091772" y="845825"/>
              <a:ext cx="1962289" cy="455988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 4"/>
          <p:cNvGrpSpPr/>
          <p:nvPr/>
        </p:nvGrpSpPr>
        <p:grpSpPr>
          <a:xfrm>
            <a:off x="-540845" y="5776971"/>
            <a:ext cx="2556901" cy="907872"/>
            <a:chOff x="-538268" y="-397668"/>
            <a:chExt cx="7178553" cy="1618343"/>
          </a:xfrm>
        </p:grpSpPr>
        <p:sp>
          <p:nvSpPr>
            <p:cNvPr id="139" name="Rectangle 13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-538268" y="-397668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7"/>
          <p:cNvGrpSpPr/>
          <p:nvPr/>
        </p:nvGrpSpPr>
        <p:grpSpPr>
          <a:xfrm>
            <a:off x="-560986" y="223921"/>
            <a:ext cx="6004698" cy="1311297"/>
            <a:chOff x="-435429" y="-397668"/>
            <a:chExt cx="7075714" cy="1618343"/>
          </a:xfrm>
        </p:grpSpPr>
        <p:sp>
          <p:nvSpPr>
            <p:cNvPr id="10" name="Rectangle 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110" y="209655"/>
            <a:ext cx="10515600" cy="1325563"/>
          </a:xfrm>
        </p:spPr>
        <p:txBody>
          <a:bodyPr/>
          <a:lstStyle/>
          <a:p>
            <a:r>
              <a:rPr lang="en-US" dirty="0" err="1" smtClean="0"/>
              <a:t>Estimateur</a:t>
            </a:r>
            <a:r>
              <a:rPr lang="en-US" dirty="0" smtClean="0"/>
              <a:t> d’état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690688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i="1" dirty="0" smtClean="0">
              <a:solidFill>
                <a:schemeClr val="bg1"/>
              </a:solidFill>
              <a:sym typeface="Wingdings"/>
            </a:endParaRPr>
          </a:p>
          <a:p>
            <a:endParaRPr lang="en-US" i="1" dirty="0">
              <a:solidFill>
                <a:schemeClr val="bg1"/>
              </a:solidFill>
              <a:sym typeface="Wingdings"/>
            </a:endParaRPr>
          </a:p>
          <a:p>
            <a:endParaRPr lang="en-US" i="1" dirty="0" smtClean="0">
              <a:solidFill>
                <a:schemeClr val="bg1"/>
              </a:solidFill>
              <a:sym typeface="Wingdings"/>
            </a:endParaRPr>
          </a:p>
          <a:p>
            <a:pPr marL="0" indent="0">
              <a:buNone/>
            </a:pPr>
            <a:r>
              <a:rPr lang="en-US" i="1" dirty="0" err="1" smtClean="0">
                <a:solidFill>
                  <a:schemeClr val="bg1"/>
                </a:solidFill>
                <a:sym typeface="Wingdings"/>
              </a:rPr>
              <a:t>État</a:t>
            </a:r>
            <a:r>
              <a:rPr lang="en-US" i="1" dirty="0" smtClean="0">
                <a:solidFill>
                  <a:schemeClr val="bg1"/>
                </a:solidFill>
                <a:sym typeface="Wingdings"/>
              </a:rPr>
              <a:t> </a:t>
            </a:r>
            <a:r>
              <a:rPr lang="en-US" i="1" dirty="0" err="1" smtClean="0">
                <a:solidFill>
                  <a:schemeClr val="bg1"/>
                </a:solidFill>
                <a:sym typeface="Wingdings"/>
              </a:rPr>
              <a:t>précédent</a:t>
            </a:r>
            <a:r>
              <a:rPr lang="en-US" i="1" dirty="0" smtClean="0">
                <a:solidFill>
                  <a:schemeClr val="bg1"/>
                </a:solidFill>
                <a:sym typeface="Wingdings"/>
              </a:rPr>
              <a:t>  </a:t>
            </a:r>
            <a:r>
              <a:rPr lang="en-US" i="1" dirty="0">
                <a:solidFill>
                  <a:schemeClr val="bg1"/>
                </a:solidFill>
                <a:sym typeface="Wingdings"/>
              </a:rPr>
              <a:t> </a:t>
            </a:r>
            <a:r>
              <a:rPr lang="en-US" i="1" dirty="0" smtClean="0">
                <a:solidFill>
                  <a:schemeClr val="bg1"/>
                </a:solidFill>
                <a:sym typeface="Wingdings"/>
              </a:rPr>
              <a:t>     Estimation de </a:t>
            </a:r>
            <a:r>
              <a:rPr lang="en-US" i="1" dirty="0" err="1" smtClean="0">
                <a:solidFill>
                  <a:schemeClr val="bg1"/>
                </a:solidFill>
                <a:sym typeface="Wingdings"/>
              </a:rPr>
              <a:t>l’état</a:t>
            </a:r>
            <a:r>
              <a:rPr lang="en-US" i="1" dirty="0" smtClean="0">
                <a:solidFill>
                  <a:schemeClr val="bg1"/>
                </a:solidFill>
                <a:sym typeface="Wingdings"/>
              </a:rPr>
              <a:t> </a:t>
            </a:r>
            <a:r>
              <a:rPr lang="en-US" i="1" dirty="0" err="1" smtClean="0">
                <a:solidFill>
                  <a:schemeClr val="bg1"/>
                </a:solidFill>
                <a:sym typeface="Wingdings"/>
              </a:rPr>
              <a:t>suivant</a:t>
            </a:r>
            <a:endParaRPr lang="en-US" i="1" dirty="0" smtClean="0">
              <a:solidFill>
                <a:schemeClr val="bg1"/>
              </a:solidFill>
              <a:sym typeface="Wingdings"/>
            </a:endParaRPr>
          </a:p>
          <a:p>
            <a:pPr marL="0" indent="0">
              <a:buNone/>
            </a:pPr>
            <a:endParaRPr lang="en-US" i="1" dirty="0" smtClean="0">
              <a:solidFill>
                <a:schemeClr val="bg1"/>
              </a:solidFill>
              <a:sym typeface="Wingdings"/>
            </a:endParaRPr>
          </a:p>
          <a:p>
            <a:pPr marL="0" indent="0">
              <a:buNone/>
            </a:pPr>
            <a:r>
              <a:rPr lang="en-US" i="1" dirty="0" smtClean="0">
                <a:solidFill>
                  <a:schemeClr val="bg1"/>
                </a:solidFill>
                <a:sym typeface="Wingdings"/>
              </a:rPr>
              <a:t>Entrées/Sorties             </a:t>
            </a:r>
            <a:endParaRPr lang="en-US" i="1" dirty="0">
              <a:solidFill>
                <a:schemeClr val="bg1"/>
              </a:solidFill>
              <a:sym typeface="Wingding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25897" y="1690688"/>
            <a:ext cx="54100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chemeClr val="bg1"/>
                </a:solidFill>
                <a:sym typeface="Wingdings"/>
              </a:rPr>
              <a:t>“ Un </a:t>
            </a:r>
            <a:r>
              <a:rPr lang="en-US" sz="2400" i="1" dirty="0" err="1">
                <a:solidFill>
                  <a:schemeClr val="bg1"/>
                </a:solidFill>
                <a:sym typeface="Wingdings"/>
              </a:rPr>
              <a:t>état</a:t>
            </a:r>
            <a:r>
              <a:rPr lang="en-US" sz="2400" i="1" dirty="0">
                <a:solidFill>
                  <a:schemeClr val="bg1"/>
                </a:solidFill>
                <a:sym typeface="Wingdings"/>
              </a:rPr>
              <a:t> </a:t>
            </a:r>
            <a:r>
              <a:rPr lang="en-US" sz="2400" i="1" dirty="0" err="1">
                <a:solidFill>
                  <a:schemeClr val="bg1"/>
                </a:solidFill>
                <a:sym typeface="Wingdings"/>
              </a:rPr>
              <a:t>est</a:t>
            </a:r>
            <a:r>
              <a:rPr lang="en-US" sz="2400" i="1" dirty="0">
                <a:solidFill>
                  <a:schemeClr val="bg1"/>
                </a:solidFill>
                <a:sym typeface="Wingdings"/>
              </a:rPr>
              <a:t> un ensemble de variables </a:t>
            </a:r>
            <a:endParaRPr lang="en-US" sz="2400" i="1" dirty="0" smtClean="0">
              <a:solidFill>
                <a:schemeClr val="bg1"/>
              </a:solidFill>
              <a:sym typeface="Wingdings"/>
            </a:endParaRPr>
          </a:p>
          <a:p>
            <a:pPr algn="ctr"/>
            <a:r>
              <a:rPr lang="en-US" sz="2400" i="1" dirty="0" smtClean="0">
                <a:solidFill>
                  <a:schemeClr val="bg1"/>
                </a:solidFill>
                <a:sym typeface="Wingdings"/>
              </a:rPr>
              <a:t>qui </a:t>
            </a:r>
            <a:r>
              <a:rPr lang="en-US" sz="2400" i="1" dirty="0" err="1">
                <a:solidFill>
                  <a:schemeClr val="bg1"/>
                </a:solidFill>
                <a:sym typeface="Wingdings"/>
              </a:rPr>
              <a:t>permettent</a:t>
            </a:r>
            <a:r>
              <a:rPr lang="en-US" sz="2400" i="1" dirty="0">
                <a:solidFill>
                  <a:schemeClr val="bg1"/>
                </a:solidFill>
                <a:sym typeface="Wingdings"/>
              </a:rPr>
              <a:t> de </a:t>
            </a:r>
            <a:r>
              <a:rPr lang="en-US" sz="2400" i="1" dirty="0" err="1">
                <a:solidFill>
                  <a:schemeClr val="bg1"/>
                </a:solidFill>
                <a:sym typeface="Wingdings"/>
              </a:rPr>
              <a:t>décrire</a:t>
            </a:r>
            <a:r>
              <a:rPr lang="en-US" sz="2400" i="1" dirty="0">
                <a:solidFill>
                  <a:schemeClr val="bg1"/>
                </a:solidFill>
                <a:sym typeface="Wingdings"/>
              </a:rPr>
              <a:t> un </a:t>
            </a:r>
            <a:r>
              <a:rPr lang="en-US" sz="2400" i="1" dirty="0" err="1" smtClean="0">
                <a:solidFill>
                  <a:schemeClr val="bg1"/>
                </a:solidFill>
                <a:sym typeface="Wingdings"/>
              </a:rPr>
              <a:t>système</a:t>
            </a:r>
            <a:r>
              <a:rPr lang="en-US" sz="2400" i="1" dirty="0" smtClean="0">
                <a:solidFill>
                  <a:schemeClr val="bg1"/>
                </a:solidFill>
                <a:sym typeface="Wingdings"/>
              </a:rPr>
              <a:t> ”</a:t>
            </a:r>
            <a:endParaRPr lang="en-US" sz="2400" i="1" dirty="0">
              <a:solidFill>
                <a:schemeClr val="bg1"/>
              </a:solidFill>
              <a:sym typeface="Wingdings"/>
            </a:endParaRPr>
          </a:p>
          <a:p>
            <a:endParaRPr lang="en-US" dirty="0"/>
          </a:p>
        </p:txBody>
      </p:sp>
      <p:sp>
        <p:nvSpPr>
          <p:cNvPr id="4" name="Right Brace 3"/>
          <p:cNvSpPr/>
          <p:nvPr/>
        </p:nvSpPr>
        <p:spPr>
          <a:xfrm>
            <a:off x="3201197" y="3581400"/>
            <a:ext cx="155689" cy="1076326"/>
          </a:xfrm>
          <a:prstGeom prst="rightBrace">
            <a:avLst>
              <a:gd name="adj1" fmla="val 8333"/>
              <a:gd name="adj2" fmla="val 11117"/>
            </a:avLst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6"/>
          <p:cNvSpPr txBox="1"/>
          <p:nvPr/>
        </p:nvSpPr>
        <p:spPr>
          <a:xfrm>
            <a:off x="651871" y="1887295"/>
            <a:ext cx="54100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sym typeface="Wingdings"/>
              </a:rPr>
              <a:t>Maxwell: </a:t>
            </a:r>
            <a:r>
              <a:rPr lang="en-US" sz="2400" i="1" dirty="0" smtClean="0">
                <a:solidFill>
                  <a:schemeClr val="bg1"/>
                </a:solidFill>
                <a:sym typeface="Wingdings"/>
              </a:rPr>
              <a:t>On Governors</a:t>
            </a:r>
            <a:endParaRPr lang="en-US" sz="2400" dirty="0">
              <a:solidFill>
                <a:schemeClr val="bg1"/>
              </a:solidFill>
              <a:sym typeface="Wingdings"/>
            </a:endParaRPr>
          </a:p>
          <a:p>
            <a:endParaRPr lang="en-US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3" name="TextBox 6"/>
          <p:cNvSpPr txBox="1"/>
          <p:nvPr/>
        </p:nvSpPr>
        <p:spPr>
          <a:xfrm>
            <a:off x="903420" y="2855538"/>
            <a:ext cx="495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rgbClr val="00B0F0"/>
                </a:solidFill>
                <a:sym typeface="Wingdings"/>
              </a:rPr>
              <a:t>k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38201" y="3317203"/>
            <a:ext cx="2292350" cy="549119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6"/>
          <p:cNvSpPr txBox="1"/>
          <p:nvPr/>
        </p:nvSpPr>
        <p:spPr>
          <a:xfrm>
            <a:off x="5314380" y="3866322"/>
            <a:ext cx="975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  <a:sym typeface="Wingdings"/>
              </a:rPr>
              <a:t>k+1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621447" y="3317203"/>
            <a:ext cx="4087546" cy="5491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06936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Connecteur droit 95"/>
          <p:cNvCxnSpPr/>
          <p:nvPr/>
        </p:nvCxnSpPr>
        <p:spPr>
          <a:xfrm>
            <a:off x="1154642" y="4056380"/>
            <a:ext cx="0" cy="3530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79" idx="2"/>
            <a:endCxn id="25" idx="0"/>
          </p:cNvCxnSpPr>
          <p:nvPr/>
        </p:nvCxnSpPr>
        <p:spPr>
          <a:xfrm flipH="1">
            <a:off x="1154642" y="2273300"/>
            <a:ext cx="2446029" cy="88772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89"/>
          <p:cNvCxnSpPr>
            <a:stCxn id="79" idx="2"/>
            <a:endCxn id="65" idx="0"/>
          </p:cNvCxnSpPr>
          <p:nvPr/>
        </p:nvCxnSpPr>
        <p:spPr>
          <a:xfrm flipH="1">
            <a:off x="3123142" y="2273300"/>
            <a:ext cx="477529" cy="88772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92"/>
          <p:cNvCxnSpPr>
            <a:stCxn id="79" idx="2"/>
            <a:endCxn id="74" idx="0"/>
          </p:cNvCxnSpPr>
          <p:nvPr/>
        </p:nvCxnSpPr>
        <p:spPr>
          <a:xfrm>
            <a:off x="3600671" y="2273300"/>
            <a:ext cx="2084065" cy="88772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3890882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460375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387335" y="1137920"/>
            <a:ext cx="4502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err="1" smtClean="0"/>
              <a:t>Interacting</a:t>
            </a:r>
            <a:r>
              <a:rPr lang="fr-FR" sz="2400" b="1" i="1" dirty="0" smtClean="0"/>
              <a:t> Multiple-Model (IMM)</a:t>
            </a:r>
          </a:p>
          <a:p>
            <a:pPr>
              <a:buFont typeface="Arial" pitchFamily="34" charset="0"/>
              <a:buChar char="•"/>
            </a:pPr>
            <a:endParaRPr lang="fr-FR" sz="2400" b="1" i="1" dirty="0" smtClean="0"/>
          </a:p>
        </p:txBody>
      </p:sp>
      <p:pic>
        <p:nvPicPr>
          <p:cNvPr id="12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8702" y="195031"/>
            <a:ext cx="780900" cy="780900"/>
          </a:xfrm>
          <a:prstGeom prst="rect">
            <a:avLst/>
          </a:prstGeom>
          <a:noFill/>
        </p:spPr>
      </p:pic>
      <p:sp>
        <p:nvSpPr>
          <p:cNvPr id="32" name="Ellipse 31"/>
          <p:cNvSpPr/>
          <p:nvPr/>
        </p:nvSpPr>
        <p:spPr>
          <a:xfrm>
            <a:off x="4123280" y="3592830"/>
            <a:ext cx="114300" cy="114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>
            <a:off x="4320128" y="3592830"/>
            <a:ext cx="114300" cy="114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>
            <a:off x="4510627" y="3592830"/>
            <a:ext cx="114300" cy="114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/>
          <p:cNvSpPr/>
          <p:nvPr/>
        </p:nvSpPr>
        <p:spPr>
          <a:xfrm>
            <a:off x="3040592" y="1828800"/>
            <a:ext cx="1131570" cy="444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" name="Groupe 60"/>
          <p:cNvGrpSpPr/>
          <p:nvPr/>
        </p:nvGrpSpPr>
        <p:grpSpPr>
          <a:xfrm>
            <a:off x="91016" y="2917496"/>
            <a:ext cx="1855259" cy="1138884"/>
            <a:chOff x="284691" y="3191816"/>
            <a:chExt cx="1855259" cy="1138884"/>
          </a:xfrm>
        </p:grpSpPr>
        <p:sp>
          <p:nvSpPr>
            <p:cNvPr id="23" name="Ellipse 22"/>
            <p:cNvSpPr/>
            <p:nvPr/>
          </p:nvSpPr>
          <p:spPr>
            <a:xfrm>
              <a:off x="676275" y="3589867"/>
              <a:ext cx="589492" cy="5894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Ellipse 23"/>
            <p:cNvSpPr/>
            <p:nvPr/>
          </p:nvSpPr>
          <p:spPr>
            <a:xfrm>
              <a:off x="1393821" y="3589867"/>
              <a:ext cx="589492" cy="58949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56683" y="3435349"/>
              <a:ext cx="1583267" cy="89535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Ellipse 37"/>
            <p:cNvSpPr/>
            <p:nvPr/>
          </p:nvSpPr>
          <p:spPr>
            <a:xfrm>
              <a:off x="358775" y="3232149"/>
              <a:ext cx="406400" cy="406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84691" y="3191816"/>
              <a:ext cx="60113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2400" b="1" i="1" dirty="0" smtClean="0">
                  <a:solidFill>
                    <a:schemeClr val="bg1"/>
                  </a:solidFill>
                </a:rPr>
                <a:t>CA</a:t>
              </a:r>
              <a:endParaRPr lang="fr-FR" dirty="0">
                <a:solidFill>
                  <a:schemeClr val="bg1"/>
                </a:solidFill>
              </a:endParaRPr>
            </a:p>
          </p:txBody>
        </p:sp>
        <p:pic>
          <p:nvPicPr>
            <p:cNvPr id="2053" name="Picture 5" descr="C:\Users\qde\Desktop\Kalman-FalseDataInjection\Presentations\FlatIcons\two-clockwise-circular-rotating-arrows-circle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13630" y="3686969"/>
              <a:ext cx="404813" cy="404813"/>
            </a:xfrm>
            <a:prstGeom prst="rect">
              <a:avLst/>
            </a:prstGeom>
            <a:noFill/>
          </p:spPr>
        </p:pic>
      </p:grpSp>
      <p:grpSp>
        <p:nvGrpSpPr>
          <p:cNvPr id="6" name="Groupe 61"/>
          <p:cNvGrpSpPr/>
          <p:nvPr/>
        </p:nvGrpSpPr>
        <p:grpSpPr>
          <a:xfrm>
            <a:off x="2059516" y="2917496"/>
            <a:ext cx="1855259" cy="1138884"/>
            <a:chOff x="284691" y="3191816"/>
            <a:chExt cx="1855259" cy="1138884"/>
          </a:xfrm>
        </p:grpSpPr>
        <p:sp>
          <p:nvSpPr>
            <p:cNvPr id="63" name="Ellipse 62"/>
            <p:cNvSpPr/>
            <p:nvPr/>
          </p:nvSpPr>
          <p:spPr>
            <a:xfrm>
              <a:off x="676275" y="3589867"/>
              <a:ext cx="589492" cy="5894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Ellipse 63"/>
            <p:cNvSpPr/>
            <p:nvPr/>
          </p:nvSpPr>
          <p:spPr>
            <a:xfrm>
              <a:off x="1393821" y="3589867"/>
              <a:ext cx="589492" cy="58949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556683" y="3435349"/>
              <a:ext cx="1583267" cy="89535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Ellipse 65"/>
            <p:cNvSpPr/>
            <p:nvPr/>
          </p:nvSpPr>
          <p:spPr>
            <a:xfrm>
              <a:off x="358775" y="3232149"/>
              <a:ext cx="406400" cy="406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284691" y="3191816"/>
              <a:ext cx="60113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2400" b="1" i="1" dirty="0" smtClean="0">
                  <a:solidFill>
                    <a:schemeClr val="bg1"/>
                  </a:solidFill>
                </a:rPr>
                <a:t>CV</a:t>
              </a:r>
              <a:endParaRPr lang="fr-FR" dirty="0">
                <a:solidFill>
                  <a:schemeClr val="bg1"/>
                </a:solidFill>
              </a:endParaRPr>
            </a:p>
          </p:txBody>
        </p:sp>
        <p:pic>
          <p:nvPicPr>
            <p:cNvPr id="68" name="Picture 5" descr="C:\Users\qde\Desktop\Kalman-FalseDataInjection\Presentations\FlatIcons\two-clockwise-circular-rotating-arrows-circle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13630" y="3686969"/>
              <a:ext cx="404813" cy="404813"/>
            </a:xfrm>
            <a:prstGeom prst="rect">
              <a:avLst/>
            </a:prstGeom>
            <a:noFill/>
          </p:spPr>
        </p:pic>
      </p:grpSp>
      <p:grpSp>
        <p:nvGrpSpPr>
          <p:cNvPr id="7" name="Groupe 70"/>
          <p:cNvGrpSpPr/>
          <p:nvPr/>
        </p:nvGrpSpPr>
        <p:grpSpPr>
          <a:xfrm>
            <a:off x="4621110" y="2917496"/>
            <a:ext cx="1855259" cy="1138884"/>
            <a:chOff x="284691" y="3191816"/>
            <a:chExt cx="1855259" cy="1138884"/>
          </a:xfrm>
        </p:grpSpPr>
        <p:sp>
          <p:nvSpPr>
            <p:cNvPr id="72" name="Ellipse 71"/>
            <p:cNvSpPr/>
            <p:nvPr/>
          </p:nvSpPr>
          <p:spPr>
            <a:xfrm>
              <a:off x="676275" y="3589867"/>
              <a:ext cx="589492" cy="5894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Ellipse 72"/>
            <p:cNvSpPr/>
            <p:nvPr/>
          </p:nvSpPr>
          <p:spPr>
            <a:xfrm>
              <a:off x="1393821" y="3589867"/>
              <a:ext cx="589492" cy="58949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556683" y="3435349"/>
              <a:ext cx="1583267" cy="89535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Ellipse 74"/>
            <p:cNvSpPr/>
            <p:nvPr/>
          </p:nvSpPr>
          <p:spPr>
            <a:xfrm>
              <a:off x="358775" y="3232149"/>
              <a:ext cx="406400" cy="406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84691" y="3191816"/>
              <a:ext cx="60113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2400" b="1" i="1" dirty="0" smtClean="0">
                  <a:solidFill>
                    <a:schemeClr val="bg1"/>
                  </a:solidFill>
                </a:rPr>
                <a:t>CT</a:t>
              </a:r>
              <a:endParaRPr lang="fr-FR" dirty="0">
                <a:solidFill>
                  <a:schemeClr val="bg1"/>
                </a:solidFill>
              </a:endParaRPr>
            </a:p>
          </p:txBody>
        </p:sp>
        <p:pic>
          <p:nvPicPr>
            <p:cNvPr id="77" name="Picture 5" descr="C:\Users\qde\Desktop\Kalman-FalseDataInjection\Presentations\FlatIcons\two-clockwise-circular-rotating-arrows-circle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13630" y="3686969"/>
              <a:ext cx="404813" cy="404813"/>
            </a:xfrm>
            <a:prstGeom prst="rect">
              <a:avLst/>
            </a:prstGeom>
            <a:noFill/>
          </p:spPr>
        </p:pic>
      </p:grpSp>
      <p:sp>
        <p:nvSpPr>
          <p:cNvPr id="79" name="Rectangle 78"/>
          <p:cNvSpPr/>
          <p:nvPr/>
        </p:nvSpPr>
        <p:spPr>
          <a:xfrm>
            <a:off x="3029179" y="1811635"/>
            <a:ext cx="1142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Mesure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3052005" y="1828800"/>
            <a:ext cx="1131570" cy="444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Rectangle 105"/>
          <p:cNvSpPr/>
          <p:nvPr/>
        </p:nvSpPr>
        <p:spPr>
          <a:xfrm>
            <a:off x="3040592" y="1811635"/>
            <a:ext cx="1142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Mesure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338455" y="4409439"/>
            <a:ext cx="1564598" cy="830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Rectangle 107"/>
          <p:cNvSpPr/>
          <p:nvPr/>
        </p:nvSpPr>
        <p:spPr>
          <a:xfrm>
            <a:off x="332740" y="4409440"/>
            <a:ext cx="15645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Estimation</a:t>
            </a:r>
          </a:p>
          <a:p>
            <a:r>
              <a:rPr lang="fr-FR" sz="2400" b="1" i="1" dirty="0" err="1" smtClean="0">
                <a:solidFill>
                  <a:schemeClr val="bg1"/>
                </a:solidFill>
              </a:rPr>
              <a:t>Likelihood</a:t>
            </a:r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8" name="Groupe 112"/>
          <p:cNvGrpSpPr/>
          <p:nvPr/>
        </p:nvGrpSpPr>
        <p:grpSpPr>
          <a:xfrm rot="5400000">
            <a:off x="2888455" y="4409439"/>
            <a:ext cx="501647" cy="114300"/>
            <a:chOff x="2888455" y="4409439"/>
            <a:chExt cx="501647" cy="114300"/>
          </a:xfrm>
        </p:grpSpPr>
        <p:sp>
          <p:nvSpPr>
            <p:cNvPr id="110" name="Ellipse 109"/>
            <p:cNvSpPr/>
            <p:nvPr/>
          </p:nvSpPr>
          <p:spPr>
            <a:xfrm>
              <a:off x="2888455" y="4409439"/>
              <a:ext cx="114300" cy="1143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1" name="Ellipse 110"/>
            <p:cNvSpPr/>
            <p:nvPr/>
          </p:nvSpPr>
          <p:spPr>
            <a:xfrm>
              <a:off x="3085303" y="4409439"/>
              <a:ext cx="114300" cy="1143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Ellipse 111"/>
            <p:cNvSpPr/>
            <p:nvPr/>
          </p:nvSpPr>
          <p:spPr>
            <a:xfrm>
              <a:off x="3275802" y="4409439"/>
              <a:ext cx="114300" cy="1143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9" name="Groupe 117"/>
          <p:cNvGrpSpPr/>
          <p:nvPr/>
        </p:nvGrpSpPr>
        <p:grpSpPr>
          <a:xfrm rot="5400000">
            <a:off x="5491064" y="4409440"/>
            <a:ext cx="501647" cy="114300"/>
            <a:chOff x="2888455" y="4409439"/>
            <a:chExt cx="501647" cy="114300"/>
          </a:xfrm>
        </p:grpSpPr>
        <p:sp>
          <p:nvSpPr>
            <p:cNvPr id="119" name="Ellipse 118"/>
            <p:cNvSpPr/>
            <p:nvPr/>
          </p:nvSpPr>
          <p:spPr>
            <a:xfrm>
              <a:off x="2888455" y="4409439"/>
              <a:ext cx="114300" cy="1143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Ellipse 119"/>
            <p:cNvSpPr/>
            <p:nvPr/>
          </p:nvSpPr>
          <p:spPr>
            <a:xfrm>
              <a:off x="3085303" y="4409439"/>
              <a:ext cx="114300" cy="1143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Ellipse 120"/>
            <p:cNvSpPr/>
            <p:nvPr/>
          </p:nvSpPr>
          <p:spPr>
            <a:xfrm>
              <a:off x="3275802" y="4409439"/>
              <a:ext cx="114300" cy="1143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4" name="Rectangle 123"/>
          <p:cNvSpPr/>
          <p:nvPr/>
        </p:nvSpPr>
        <p:spPr>
          <a:xfrm>
            <a:off x="2894170" y="5712621"/>
            <a:ext cx="1564598" cy="830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Rectangle 124"/>
          <p:cNvSpPr/>
          <p:nvPr/>
        </p:nvSpPr>
        <p:spPr>
          <a:xfrm>
            <a:off x="2888455" y="5712622"/>
            <a:ext cx="15645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     Best Estimation</a:t>
            </a:r>
          </a:p>
        </p:txBody>
      </p:sp>
      <p:cxnSp>
        <p:nvCxnSpPr>
          <p:cNvPr id="126" name="Connecteur droit 125"/>
          <p:cNvCxnSpPr>
            <a:stCxn id="108" idx="2"/>
            <a:endCxn id="125" idx="0"/>
          </p:cNvCxnSpPr>
          <p:nvPr/>
        </p:nvCxnSpPr>
        <p:spPr>
          <a:xfrm>
            <a:off x="1115039" y="5240437"/>
            <a:ext cx="2555715" cy="4721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/>
          <p:nvPr/>
        </p:nvCxnSpPr>
        <p:spPr>
          <a:xfrm>
            <a:off x="3168646" y="5240436"/>
            <a:ext cx="502108" cy="4721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25" idx="0"/>
          </p:cNvCxnSpPr>
          <p:nvPr/>
        </p:nvCxnSpPr>
        <p:spPr>
          <a:xfrm flipH="1">
            <a:off x="3670754" y="5240437"/>
            <a:ext cx="2184108" cy="4721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4"/>
          <p:cNvGrpSpPr/>
          <p:nvPr/>
        </p:nvGrpSpPr>
        <p:grpSpPr>
          <a:xfrm>
            <a:off x="-540845" y="5776971"/>
            <a:ext cx="2556901" cy="907872"/>
            <a:chOff x="-538268" y="-397668"/>
            <a:chExt cx="7178553" cy="1618343"/>
          </a:xfrm>
        </p:grpSpPr>
        <p:sp>
          <p:nvSpPr>
            <p:cNvPr id="78" name="Rectangle 77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-538268" y="-397668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Connecteur droit 95"/>
          <p:cNvCxnSpPr/>
          <p:nvPr/>
        </p:nvCxnSpPr>
        <p:spPr>
          <a:xfrm>
            <a:off x="1154642" y="4056380"/>
            <a:ext cx="0" cy="3530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79" idx="2"/>
            <a:endCxn id="25" idx="0"/>
          </p:cNvCxnSpPr>
          <p:nvPr/>
        </p:nvCxnSpPr>
        <p:spPr>
          <a:xfrm flipH="1">
            <a:off x="1154642" y="2273300"/>
            <a:ext cx="2446029" cy="88772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89"/>
          <p:cNvCxnSpPr>
            <a:stCxn id="79" idx="2"/>
            <a:endCxn id="65" idx="0"/>
          </p:cNvCxnSpPr>
          <p:nvPr/>
        </p:nvCxnSpPr>
        <p:spPr>
          <a:xfrm flipH="1">
            <a:off x="3123142" y="2273300"/>
            <a:ext cx="477529" cy="88772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92"/>
          <p:cNvCxnSpPr>
            <a:stCxn id="79" idx="2"/>
            <a:endCxn id="74" idx="0"/>
          </p:cNvCxnSpPr>
          <p:nvPr/>
        </p:nvCxnSpPr>
        <p:spPr>
          <a:xfrm>
            <a:off x="3600671" y="2273300"/>
            <a:ext cx="2084065" cy="88772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3890882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460375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540845" y="5776971"/>
            <a:ext cx="2556901" cy="907872"/>
            <a:chOff x="-538268" y="-397668"/>
            <a:chExt cx="7178553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538268" y="-397668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1387335" y="1137920"/>
            <a:ext cx="4502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err="1" smtClean="0"/>
              <a:t>Interacting</a:t>
            </a:r>
            <a:r>
              <a:rPr lang="fr-FR" sz="2400" b="1" i="1" dirty="0" smtClean="0"/>
              <a:t> Multiple-Model (IMM)</a:t>
            </a:r>
          </a:p>
          <a:p>
            <a:pPr>
              <a:buFont typeface="Arial" pitchFamily="34" charset="0"/>
              <a:buChar char="•"/>
            </a:pPr>
            <a:endParaRPr lang="fr-FR" sz="2400" b="1" i="1" dirty="0" smtClean="0"/>
          </a:p>
        </p:txBody>
      </p:sp>
      <p:pic>
        <p:nvPicPr>
          <p:cNvPr id="12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8702" y="195031"/>
            <a:ext cx="780900" cy="780900"/>
          </a:xfrm>
          <a:prstGeom prst="rect">
            <a:avLst/>
          </a:prstGeom>
          <a:noFill/>
        </p:spPr>
      </p:pic>
      <p:pic>
        <p:nvPicPr>
          <p:cNvPr id="2050" name="Picture 2" descr="C:\Users\qde\Desktop\Kalman-FalseDataInjection\Presentations\Figures\prob_take_off.png"/>
          <p:cNvPicPr>
            <a:picLocks noChangeAspect="1" noChangeArrowheads="1"/>
          </p:cNvPicPr>
          <p:nvPr/>
        </p:nvPicPr>
        <p:blipFill>
          <a:blip r:embed="rId3"/>
          <a:srcRect l="3409" t="6184" r="5652" b="5743"/>
          <a:stretch>
            <a:fillRect/>
          </a:stretch>
        </p:blipFill>
        <p:spPr bwMode="auto">
          <a:xfrm>
            <a:off x="7615764" y="3335870"/>
            <a:ext cx="4415369" cy="3207751"/>
          </a:xfrm>
          <a:prstGeom prst="rect">
            <a:avLst/>
          </a:prstGeom>
          <a:noFill/>
        </p:spPr>
      </p:pic>
      <p:pic>
        <p:nvPicPr>
          <p:cNvPr id="2051" name="Picture 3" descr="C:\Users\qde\Desktop\Kalman-FalseDataInjection\Presentations\Figures\take_off.png"/>
          <p:cNvPicPr>
            <a:picLocks noChangeAspect="1" noChangeArrowheads="1"/>
          </p:cNvPicPr>
          <p:nvPr/>
        </p:nvPicPr>
        <p:blipFill>
          <a:blip r:embed="rId4"/>
          <a:srcRect l="12154" t="15636" r="7325" b="7268"/>
          <a:stretch>
            <a:fillRect/>
          </a:stretch>
        </p:blipFill>
        <p:spPr bwMode="auto">
          <a:xfrm>
            <a:off x="7658098" y="195031"/>
            <a:ext cx="4373035" cy="3140839"/>
          </a:xfrm>
          <a:prstGeom prst="rect">
            <a:avLst/>
          </a:prstGeom>
          <a:noFill/>
        </p:spPr>
      </p:pic>
      <p:pic>
        <p:nvPicPr>
          <p:cNvPr id="14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7077812" flipH="1">
            <a:off x="10629741" y="1219220"/>
            <a:ext cx="982137" cy="739685"/>
          </a:xfrm>
          <a:prstGeom prst="rect">
            <a:avLst/>
          </a:prstGeom>
        </p:spPr>
      </p:pic>
      <p:pic>
        <p:nvPicPr>
          <p:cNvPr id="15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3141058" flipH="1">
            <a:off x="9101016" y="83648"/>
            <a:ext cx="982137" cy="739685"/>
          </a:xfrm>
          <a:prstGeom prst="rect">
            <a:avLst/>
          </a:prstGeom>
        </p:spPr>
      </p:pic>
      <p:pic>
        <p:nvPicPr>
          <p:cNvPr id="2052" name="Picture 4" descr="C:\Users\qde\Desktop\Kalman-FalseDataInjection\Presentations\FlatIcons\air-transport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rot="18860355" flipH="1">
            <a:off x="8272125" y="706539"/>
            <a:ext cx="477868" cy="503203"/>
          </a:xfrm>
          <a:prstGeom prst="rect">
            <a:avLst/>
          </a:prstGeom>
          <a:noFill/>
        </p:spPr>
      </p:pic>
      <p:sp>
        <p:nvSpPr>
          <p:cNvPr id="32" name="Ellipse 31"/>
          <p:cNvSpPr/>
          <p:nvPr/>
        </p:nvSpPr>
        <p:spPr>
          <a:xfrm>
            <a:off x="4123280" y="3592830"/>
            <a:ext cx="114300" cy="114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>
            <a:off x="4320128" y="3592830"/>
            <a:ext cx="114300" cy="114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>
            <a:off x="4510627" y="3592830"/>
            <a:ext cx="114300" cy="114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5" name="Straight Connector 13"/>
          <p:cNvCxnSpPr/>
          <p:nvPr/>
        </p:nvCxnSpPr>
        <p:spPr>
          <a:xfrm>
            <a:off x="7207250" y="352596"/>
            <a:ext cx="0" cy="61910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3040592" y="1828800"/>
            <a:ext cx="1131570" cy="444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" name="Groupe 60"/>
          <p:cNvGrpSpPr/>
          <p:nvPr/>
        </p:nvGrpSpPr>
        <p:grpSpPr>
          <a:xfrm>
            <a:off x="91016" y="2917496"/>
            <a:ext cx="1855259" cy="1138884"/>
            <a:chOff x="284691" y="3191816"/>
            <a:chExt cx="1855259" cy="1138884"/>
          </a:xfrm>
        </p:grpSpPr>
        <p:sp>
          <p:nvSpPr>
            <p:cNvPr id="23" name="Ellipse 22"/>
            <p:cNvSpPr/>
            <p:nvPr/>
          </p:nvSpPr>
          <p:spPr>
            <a:xfrm>
              <a:off x="676275" y="3589867"/>
              <a:ext cx="589492" cy="5894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Ellipse 23"/>
            <p:cNvSpPr/>
            <p:nvPr/>
          </p:nvSpPr>
          <p:spPr>
            <a:xfrm>
              <a:off x="1393821" y="3589867"/>
              <a:ext cx="589492" cy="58949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56683" y="3435349"/>
              <a:ext cx="1583267" cy="89535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Ellipse 37"/>
            <p:cNvSpPr/>
            <p:nvPr/>
          </p:nvSpPr>
          <p:spPr>
            <a:xfrm>
              <a:off x="358775" y="3232149"/>
              <a:ext cx="406400" cy="406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84691" y="3191816"/>
              <a:ext cx="60113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2400" b="1" i="1" dirty="0" smtClean="0">
                  <a:solidFill>
                    <a:schemeClr val="bg1"/>
                  </a:solidFill>
                </a:rPr>
                <a:t>CA</a:t>
              </a:r>
              <a:endParaRPr lang="fr-FR" dirty="0">
                <a:solidFill>
                  <a:schemeClr val="bg1"/>
                </a:solidFill>
              </a:endParaRPr>
            </a:p>
          </p:txBody>
        </p:sp>
        <p:pic>
          <p:nvPicPr>
            <p:cNvPr id="2053" name="Picture 5" descr="C:\Users\qde\Desktop\Kalman-FalseDataInjection\Presentations\FlatIcons\two-clockwise-circular-rotating-arrows-circle.pn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113630" y="3686969"/>
              <a:ext cx="404813" cy="404813"/>
            </a:xfrm>
            <a:prstGeom prst="rect">
              <a:avLst/>
            </a:prstGeom>
            <a:noFill/>
          </p:spPr>
        </p:pic>
      </p:grpSp>
      <p:grpSp>
        <p:nvGrpSpPr>
          <p:cNvPr id="6" name="Groupe 61"/>
          <p:cNvGrpSpPr/>
          <p:nvPr/>
        </p:nvGrpSpPr>
        <p:grpSpPr>
          <a:xfrm>
            <a:off x="2059516" y="2917496"/>
            <a:ext cx="1855259" cy="1138884"/>
            <a:chOff x="284691" y="3191816"/>
            <a:chExt cx="1855259" cy="1138884"/>
          </a:xfrm>
        </p:grpSpPr>
        <p:sp>
          <p:nvSpPr>
            <p:cNvPr id="63" name="Ellipse 62"/>
            <p:cNvSpPr/>
            <p:nvPr/>
          </p:nvSpPr>
          <p:spPr>
            <a:xfrm>
              <a:off x="676275" y="3589867"/>
              <a:ext cx="589492" cy="5894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Ellipse 63"/>
            <p:cNvSpPr/>
            <p:nvPr/>
          </p:nvSpPr>
          <p:spPr>
            <a:xfrm>
              <a:off x="1393821" y="3589867"/>
              <a:ext cx="589492" cy="58949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556683" y="3435349"/>
              <a:ext cx="1583267" cy="89535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Ellipse 65"/>
            <p:cNvSpPr/>
            <p:nvPr/>
          </p:nvSpPr>
          <p:spPr>
            <a:xfrm>
              <a:off x="358775" y="3232149"/>
              <a:ext cx="406400" cy="406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284691" y="3191816"/>
              <a:ext cx="60113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2400" b="1" i="1" dirty="0" smtClean="0">
                  <a:solidFill>
                    <a:schemeClr val="bg1"/>
                  </a:solidFill>
                </a:rPr>
                <a:t>CV</a:t>
              </a:r>
              <a:endParaRPr lang="fr-FR" dirty="0">
                <a:solidFill>
                  <a:schemeClr val="bg1"/>
                </a:solidFill>
              </a:endParaRPr>
            </a:p>
          </p:txBody>
        </p:sp>
        <p:pic>
          <p:nvPicPr>
            <p:cNvPr id="68" name="Picture 5" descr="C:\Users\qde\Desktop\Kalman-FalseDataInjection\Presentations\FlatIcons\two-clockwise-circular-rotating-arrows-circle.pn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113630" y="3686969"/>
              <a:ext cx="404813" cy="404813"/>
            </a:xfrm>
            <a:prstGeom prst="rect">
              <a:avLst/>
            </a:prstGeom>
            <a:noFill/>
          </p:spPr>
        </p:pic>
      </p:grpSp>
      <p:grpSp>
        <p:nvGrpSpPr>
          <p:cNvPr id="7" name="Groupe 70"/>
          <p:cNvGrpSpPr/>
          <p:nvPr/>
        </p:nvGrpSpPr>
        <p:grpSpPr>
          <a:xfrm>
            <a:off x="4621110" y="2917496"/>
            <a:ext cx="1855259" cy="1138884"/>
            <a:chOff x="284691" y="3191816"/>
            <a:chExt cx="1855259" cy="1138884"/>
          </a:xfrm>
        </p:grpSpPr>
        <p:sp>
          <p:nvSpPr>
            <p:cNvPr id="72" name="Ellipse 71"/>
            <p:cNvSpPr/>
            <p:nvPr/>
          </p:nvSpPr>
          <p:spPr>
            <a:xfrm>
              <a:off x="676275" y="3589867"/>
              <a:ext cx="589492" cy="5894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Ellipse 72"/>
            <p:cNvSpPr/>
            <p:nvPr/>
          </p:nvSpPr>
          <p:spPr>
            <a:xfrm>
              <a:off x="1393821" y="3589867"/>
              <a:ext cx="589492" cy="58949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556683" y="3435349"/>
              <a:ext cx="1583267" cy="89535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Ellipse 74"/>
            <p:cNvSpPr/>
            <p:nvPr/>
          </p:nvSpPr>
          <p:spPr>
            <a:xfrm>
              <a:off x="358775" y="3232149"/>
              <a:ext cx="406400" cy="406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84691" y="3191816"/>
              <a:ext cx="60113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2400" b="1" i="1" dirty="0" smtClean="0">
                  <a:solidFill>
                    <a:schemeClr val="bg1"/>
                  </a:solidFill>
                </a:rPr>
                <a:t>CT</a:t>
              </a:r>
              <a:endParaRPr lang="fr-FR" dirty="0">
                <a:solidFill>
                  <a:schemeClr val="bg1"/>
                </a:solidFill>
              </a:endParaRPr>
            </a:p>
          </p:txBody>
        </p:sp>
        <p:pic>
          <p:nvPicPr>
            <p:cNvPr id="77" name="Picture 5" descr="C:\Users\qde\Desktop\Kalman-FalseDataInjection\Presentations\FlatIcons\two-clockwise-circular-rotating-arrows-circle.pn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113630" y="3686969"/>
              <a:ext cx="404813" cy="404813"/>
            </a:xfrm>
            <a:prstGeom prst="rect">
              <a:avLst/>
            </a:prstGeom>
            <a:noFill/>
          </p:spPr>
        </p:pic>
      </p:grpSp>
      <p:sp>
        <p:nvSpPr>
          <p:cNvPr id="79" name="Rectangle 78"/>
          <p:cNvSpPr/>
          <p:nvPr/>
        </p:nvSpPr>
        <p:spPr>
          <a:xfrm>
            <a:off x="3029179" y="1811635"/>
            <a:ext cx="1142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Mesure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3052005" y="1828800"/>
            <a:ext cx="1131570" cy="444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Rectangle 105"/>
          <p:cNvSpPr/>
          <p:nvPr/>
        </p:nvSpPr>
        <p:spPr>
          <a:xfrm>
            <a:off x="3040592" y="1811635"/>
            <a:ext cx="1142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Mesure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338455" y="4409439"/>
            <a:ext cx="1564598" cy="830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Rectangle 107"/>
          <p:cNvSpPr/>
          <p:nvPr/>
        </p:nvSpPr>
        <p:spPr>
          <a:xfrm>
            <a:off x="332740" y="4409440"/>
            <a:ext cx="15645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Estimation</a:t>
            </a:r>
          </a:p>
          <a:p>
            <a:r>
              <a:rPr lang="fr-FR" sz="2400" b="1" i="1" dirty="0" err="1" smtClean="0">
                <a:solidFill>
                  <a:schemeClr val="bg1"/>
                </a:solidFill>
              </a:rPr>
              <a:t>Likelihood</a:t>
            </a:r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8" name="Groupe 112"/>
          <p:cNvGrpSpPr/>
          <p:nvPr/>
        </p:nvGrpSpPr>
        <p:grpSpPr>
          <a:xfrm rot="5400000">
            <a:off x="2888455" y="4409439"/>
            <a:ext cx="501647" cy="114300"/>
            <a:chOff x="2888455" y="4409439"/>
            <a:chExt cx="501647" cy="114300"/>
          </a:xfrm>
        </p:grpSpPr>
        <p:sp>
          <p:nvSpPr>
            <p:cNvPr id="110" name="Ellipse 109"/>
            <p:cNvSpPr/>
            <p:nvPr/>
          </p:nvSpPr>
          <p:spPr>
            <a:xfrm>
              <a:off x="2888455" y="4409439"/>
              <a:ext cx="114300" cy="1143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1" name="Ellipse 110"/>
            <p:cNvSpPr/>
            <p:nvPr/>
          </p:nvSpPr>
          <p:spPr>
            <a:xfrm>
              <a:off x="3085303" y="4409439"/>
              <a:ext cx="114300" cy="1143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Ellipse 111"/>
            <p:cNvSpPr/>
            <p:nvPr/>
          </p:nvSpPr>
          <p:spPr>
            <a:xfrm>
              <a:off x="3275802" y="4409439"/>
              <a:ext cx="114300" cy="1143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9" name="Groupe 117"/>
          <p:cNvGrpSpPr/>
          <p:nvPr/>
        </p:nvGrpSpPr>
        <p:grpSpPr>
          <a:xfrm rot="5400000">
            <a:off x="5491064" y="4409440"/>
            <a:ext cx="501647" cy="114300"/>
            <a:chOff x="2888455" y="4409439"/>
            <a:chExt cx="501647" cy="114300"/>
          </a:xfrm>
        </p:grpSpPr>
        <p:sp>
          <p:nvSpPr>
            <p:cNvPr id="119" name="Ellipse 118"/>
            <p:cNvSpPr/>
            <p:nvPr/>
          </p:nvSpPr>
          <p:spPr>
            <a:xfrm>
              <a:off x="2888455" y="4409439"/>
              <a:ext cx="114300" cy="1143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Ellipse 119"/>
            <p:cNvSpPr/>
            <p:nvPr/>
          </p:nvSpPr>
          <p:spPr>
            <a:xfrm>
              <a:off x="3085303" y="4409439"/>
              <a:ext cx="114300" cy="1143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Ellipse 120"/>
            <p:cNvSpPr/>
            <p:nvPr/>
          </p:nvSpPr>
          <p:spPr>
            <a:xfrm>
              <a:off x="3275802" y="4409439"/>
              <a:ext cx="114300" cy="1143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4" name="Rectangle 123"/>
          <p:cNvSpPr/>
          <p:nvPr/>
        </p:nvSpPr>
        <p:spPr>
          <a:xfrm>
            <a:off x="2894170" y="5712621"/>
            <a:ext cx="1564598" cy="830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Rectangle 124"/>
          <p:cNvSpPr/>
          <p:nvPr/>
        </p:nvSpPr>
        <p:spPr>
          <a:xfrm>
            <a:off x="2888455" y="5712622"/>
            <a:ext cx="15645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     Best Estimation</a:t>
            </a:r>
          </a:p>
        </p:txBody>
      </p:sp>
      <p:cxnSp>
        <p:nvCxnSpPr>
          <p:cNvPr id="126" name="Connecteur droit 125"/>
          <p:cNvCxnSpPr>
            <a:stCxn id="108" idx="2"/>
            <a:endCxn id="125" idx="0"/>
          </p:cNvCxnSpPr>
          <p:nvPr/>
        </p:nvCxnSpPr>
        <p:spPr>
          <a:xfrm>
            <a:off x="1115039" y="5240437"/>
            <a:ext cx="2555715" cy="4721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/>
          <p:nvPr/>
        </p:nvCxnSpPr>
        <p:spPr>
          <a:xfrm>
            <a:off x="3168646" y="5240436"/>
            <a:ext cx="502108" cy="4721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25" idx="0"/>
          </p:cNvCxnSpPr>
          <p:nvPr/>
        </p:nvCxnSpPr>
        <p:spPr>
          <a:xfrm flipH="1">
            <a:off x="3670754" y="5240437"/>
            <a:ext cx="2184108" cy="4721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3890882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460375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5" y="5497571"/>
            <a:ext cx="6898157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155575" y="3282804"/>
            <a:ext cx="1920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err="1" smtClean="0"/>
              <a:t>Sensor</a:t>
            </a:r>
            <a:r>
              <a:rPr lang="fr-FR" sz="2400" b="1" i="1" dirty="0" smtClean="0"/>
              <a:t> Fusion</a:t>
            </a:r>
          </a:p>
        </p:txBody>
      </p:sp>
      <p:pic>
        <p:nvPicPr>
          <p:cNvPr id="12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8702" y="195031"/>
            <a:ext cx="780900" cy="780900"/>
          </a:xfrm>
          <a:prstGeom prst="rect">
            <a:avLst/>
          </a:prstGeom>
          <a:noFill/>
        </p:spPr>
      </p:pic>
      <p:pic>
        <p:nvPicPr>
          <p:cNvPr id="8194" name="Picture 2" descr="C:\Users\qde\Desktop\Kalman-FalseDataInjection\Presentations\FlatIcons\fusio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7438" y="3920037"/>
            <a:ext cx="1095727" cy="1095727"/>
          </a:xfrm>
          <a:prstGeom prst="rect">
            <a:avLst/>
          </a:prstGeom>
          <a:noFill/>
        </p:spPr>
      </p:pic>
      <p:pic>
        <p:nvPicPr>
          <p:cNvPr id="3074" name="Picture 2" descr="C:\Users\qde\Desktop\Kalman-FalseDataInjection\Presentations\Equations\HJac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82401" y="1164798"/>
            <a:ext cx="2233641" cy="1816100"/>
          </a:xfrm>
          <a:prstGeom prst="rect">
            <a:avLst/>
          </a:prstGeom>
          <a:noFill/>
        </p:spPr>
      </p:pic>
      <p:pic>
        <p:nvPicPr>
          <p:cNvPr id="3075" name="Picture 3" descr="C:\Users\qde\Desktop\Kalman-FalseDataInjection\Presentations\Equations\zk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528056" y="195031"/>
            <a:ext cx="1183705" cy="3568170"/>
          </a:xfrm>
          <a:prstGeom prst="rect">
            <a:avLst/>
          </a:prstGeom>
          <a:noFill/>
        </p:spPr>
      </p:pic>
      <p:sp>
        <p:nvSpPr>
          <p:cNvPr id="17" name="ZoneTexte 16"/>
          <p:cNvSpPr txBox="1"/>
          <p:nvPr/>
        </p:nvSpPr>
        <p:spPr>
          <a:xfrm>
            <a:off x="1321551" y="1241851"/>
            <a:ext cx="4502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 smtClean="0"/>
              <a:t>Et si plusieurs radars observent notre système ?</a:t>
            </a:r>
            <a:endParaRPr lang="fr-FR" sz="2400" i="1" dirty="0"/>
          </a:p>
        </p:txBody>
      </p:sp>
      <p:pic>
        <p:nvPicPr>
          <p:cNvPr id="1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7661170" flipH="1" flipV="1">
            <a:off x="1475942" y="2302000"/>
            <a:ext cx="1959891" cy="1352741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3406040" y="2978371"/>
            <a:ext cx="32982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Amélioration de la  précision</a:t>
            </a:r>
          </a:p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Mauvaises mesures compensées</a:t>
            </a:r>
          </a:p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Réaction en cas de panne</a:t>
            </a:r>
          </a:p>
        </p:txBody>
      </p:sp>
      <p:cxnSp>
        <p:nvCxnSpPr>
          <p:cNvPr id="21" name="Straight Connector 13"/>
          <p:cNvCxnSpPr/>
          <p:nvPr/>
        </p:nvCxnSpPr>
        <p:spPr>
          <a:xfrm>
            <a:off x="7207250" y="352596"/>
            <a:ext cx="0" cy="61910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7582401" y="352596"/>
            <a:ext cx="2233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Concrètement :</a:t>
            </a:r>
          </a:p>
        </p:txBody>
      </p:sp>
      <p:cxnSp>
        <p:nvCxnSpPr>
          <p:cNvPr id="23" name="Straight Connector 13"/>
          <p:cNvCxnSpPr/>
          <p:nvPr/>
        </p:nvCxnSpPr>
        <p:spPr>
          <a:xfrm flipH="1">
            <a:off x="7813362" y="4167361"/>
            <a:ext cx="3898399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qde\Desktop\Kalman-FalseDataInjection\Presentations\FlatIcons\warning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582401" y="4794360"/>
            <a:ext cx="1525588" cy="1525588"/>
          </a:xfrm>
          <a:prstGeom prst="rect">
            <a:avLst/>
          </a:prstGeom>
          <a:noFill/>
        </p:spPr>
      </p:pic>
      <p:sp>
        <p:nvSpPr>
          <p:cNvPr id="25" name="ZoneTexte 24"/>
          <p:cNvSpPr txBox="1"/>
          <p:nvPr/>
        </p:nvSpPr>
        <p:spPr>
          <a:xfrm>
            <a:off x="9107989" y="5128239"/>
            <a:ext cx="2389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/>
              <a:t>Même fréquence</a:t>
            </a:r>
          </a:p>
          <a:p>
            <a:pPr algn="ctr"/>
            <a:r>
              <a:rPr lang="fr-FR" sz="2400" b="1" dirty="0" smtClean="0"/>
              <a:t> de mesure</a:t>
            </a:r>
          </a:p>
        </p:txBody>
      </p:sp>
    </p:spTree>
    <p:extLst>
      <p:ext uri="{BB962C8B-B14F-4D97-AF65-F5344CB8AC3E}">
        <p14:creationId xmlns="" xmlns:p14="http://schemas.microsoft.com/office/powerpoint/2010/main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3890882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460375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5" y="5497571"/>
            <a:ext cx="6898157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155575" y="3282804"/>
            <a:ext cx="2003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/>
              <a:t>Test sur le tag</a:t>
            </a:r>
          </a:p>
        </p:txBody>
      </p:sp>
      <p:pic>
        <p:nvPicPr>
          <p:cNvPr id="12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8702" y="195031"/>
            <a:ext cx="780900" cy="780900"/>
          </a:xfrm>
          <a:prstGeom prst="rect">
            <a:avLst/>
          </a:prstGeom>
          <a:noFill/>
        </p:spPr>
      </p:pic>
      <p:sp>
        <p:nvSpPr>
          <p:cNvPr id="17" name="ZoneTexte 16"/>
          <p:cNvSpPr txBox="1"/>
          <p:nvPr/>
        </p:nvSpPr>
        <p:spPr>
          <a:xfrm>
            <a:off x="1321551" y="1241851"/>
            <a:ext cx="4502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 smtClean="0"/>
              <a:t>Et si nos radars ont des fréquences de mesure différentes?</a:t>
            </a:r>
            <a:endParaRPr lang="fr-FR" sz="2400" i="1" dirty="0"/>
          </a:p>
        </p:txBody>
      </p:sp>
      <p:pic>
        <p:nvPicPr>
          <p:cNvPr id="1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7661170" flipH="1" flipV="1">
            <a:off x="1475942" y="2302000"/>
            <a:ext cx="1959891" cy="1352741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3406040" y="2978371"/>
            <a:ext cx="33418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H adéquat à sélectionner</a:t>
            </a:r>
          </a:p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Unité de temps changeante</a:t>
            </a:r>
          </a:p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F et Q à recalculer</a:t>
            </a:r>
          </a:p>
        </p:txBody>
      </p:sp>
      <p:pic>
        <p:nvPicPr>
          <p:cNvPr id="4098" name="Picture 2" descr="C:\Users\qde\Desktop\Kalman-FalseDataInjection\Presentations\FlatIcons\price-tag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9508" y="3763201"/>
            <a:ext cx="1417637" cy="1417637"/>
          </a:xfrm>
          <a:prstGeom prst="rect">
            <a:avLst/>
          </a:prstGeom>
          <a:noFill/>
        </p:spPr>
      </p:pic>
      <p:cxnSp>
        <p:nvCxnSpPr>
          <p:cNvPr id="24" name="Straight Connector 13"/>
          <p:cNvCxnSpPr/>
          <p:nvPr/>
        </p:nvCxnSpPr>
        <p:spPr>
          <a:xfrm>
            <a:off x="6976533" y="352596"/>
            <a:ext cx="0" cy="61910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Picture 3" descr="C:\Users\qde\Desktop\Kalman-FalseDataInjection\Presentations\Equations\Hperiod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822469" y="613285"/>
            <a:ext cx="1829858" cy="2669519"/>
          </a:xfrm>
          <a:prstGeom prst="rect">
            <a:avLst/>
          </a:prstGeom>
          <a:noFill/>
        </p:spPr>
      </p:pic>
      <p:pic>
        <p:nvPicPr>
          <p:cNvPr id="26" name="Picture 2" descr="C:\Users\qde\Desktop\Kalman-FalseDataInjection\Presentations\Equations\phiCA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842780" y="4133386"/>
            <a:ext cx="2911147" cy="1047452"/>
          </a:xfrm>
          <a:prstGeom prst="rect">
            <a:avLst/>
          </a:prstGeom>
          <a:noFill/>
        </p:spPr>
      </p:pic>
      <p:sp>
        <p:nvSpPr>
          <p:cNvPr id="27" name="ZoneTexte 26"/>
          <p:cNvSpPr txBox="1"/>
          <p:nvPr/>
        </p:nvSpPr>
        <p:spPr>
          <a:xfrm>
            <a:off x="9338735" y="5813898"/>
            <a:ext cx="2233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QBLOCK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7478761" y="521050"/>
            <a:ext cx="2233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Concrètement :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7197617" y="1490133"/>
            <a:ext cx="2141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H adéquat dans un vecteur nul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7197617" y="3705696"/>
            <a:ext cx="2141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Calcul à réitérer</a:t>
            </a:r>
          </a:p>
        </p:txBody>
      </p:sp>
    </p:spTree>
    <p:extLst>
      <p:ext uri="{BB962C8B-B14F-4D97-AF65-F5344CB8AC3E}">
        <p14:creationId xmlns="" xmlns:p14="http://schemas.microsoft.com/office/powerpoint/2010/main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4142916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265634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Récapitulatif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4" y="5675378"/>
            <a:ext cx="5205367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8700" y="1267252"/>
            <a:ext cx="780900" cy="780900"/>
          </a:xfrm>
          <a:prstGeom prst="rect">
            <a:avLst/>
          </a:prstGeom>
          <a:noFill/>
        </p:spPr>
      </p:pic>
      <p:sp>
        <p:nvSpPr>
          <p:cNvPr id="11" name="ZoneTexte 10"/>
          <p:cNvSpPr txBox="1"/>
          <p:nvPr/>
        </p:nvSpPr>
        <p:spPr>
          <a:xfrm>
            <a:off x="7483027" y="514266"/>
            <a:ext cx="3709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RADARS : 3 configurations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967569" y="1438070"/>
            <a:ext cx="4333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/>
              <a:t>ESTIMATION : 4 modèles + IMM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722037" y="2675467"/>
            <a:ext cx="3298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Accélération constante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722037" y="3302002"/>
            <a:ext cx="3298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Vitesse constante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722037" y="3953933"/>
            <a:ext cx="3298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Rotation constante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722036" y="4631265"/>
            <a:ext cx="3875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Accélération de la poussée</a:t>
            </a:r>
          </a:p>
        </p:txBody>
      </p:sp>
      <p:cxnSp>
        <p:nvCxnSpPr>
          <p:cNvPr id="19" name="Straight Connector 13"/>
          <p:cNvCxnSpPr/>
          <p:nvPr/>
        </p:nvCxnSpPr>
        <p:spPr>
          <a:xfrm>
            <a:off x="6172200" y="195031"/>
            <a:ext cx="0" cy="61910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/>
          <p:cNvSpPr/>
          <p:nvPr/>
        </p:nvSpPr>
        <p:spPr>
          <a:xfrm>
            <a:off x="5146743" y="2544466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5175318" y="2602869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CA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5149917" y="3201264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5178492" y="3259667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CV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5138276" y="3860792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/>
          <p:cNvSpPr/>
          <p:nvPr/>
        </p:nvSpPr>
        <p:spPr>
          <a:xfrm>
            <a:off x="5166851" y="3919195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CT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5126635" y="4525653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5155210" y="4584056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TA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6814164" y="1735630"/>
            <a:ext cx="3298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1 Radar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6814164" y="2428670"/>
            <a:ext cx="4844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2 Radars, Fréquences de mesure identique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6815671" y="3349199"/>
            <a:ext cx="5147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2 Radars, Fréquences de mesure différente</a:t>
            </a:r>
          </a:p>
        </p:txBody>
      </p:sp>
      <p:pic>
        <p:nvPicPr>
          <p:cNvPr id="32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98711" y="338970"/>
            <a:ext cx="822377" cy="8223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6532614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265634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Détecteurs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d’anomalies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4" y="5497571"/>
            <a:ext cx="6291922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6" descr="C:\Users\qde\Desktop\Kalman-FalseDataInjection\Presentations\FlatIcons\smoke-detecto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99729" y="245833"/>
            <a:ext cx="737129" cy="737129"/>
          </a:xfrm>
          <a:prstGeom prst="rect">
            <a:avLst/>
          </a:prstGeom>
          <a:noFill/>
        </p:spPr>
      </p:pic>
      <p:sp>
        <p:nvSpPr>
          <p:cNvPr id="22" name="TextBox 14"/>
          <p:cNvSpPr txBox="1"/>
          <p:nvPr/>
        </p:nvSpPr>
        <p:spPr>
          <a:xfrm>
            <a:off x="538270" y="1642400"/>
            <a:ext cx="1646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Test du </a:t>
            </a:r>
            <a:r>
              <a:rPr lang="el-GR" sz="2400" b="1" dirty="0" smtClean="0"/>
              <a:t>χ</a:t>
            </a:r>
            <a:r>
              <a:rPr lang="el-GR" sz="2400" b="1" baseline="30000" dirty="0" smtClean="0"/>
              <a:t>2</a:t>
            </a:r>
            <a:endParaRPr lang="en-US" sz="2400" dirty="0"/>
          </a:p>
        </p:txBody>
      </p:sp>
      <p:sp>
        <p:nvSpPr>
          <p:cNvPr id="23" name="TextBox 18"/>
          <p:cNvSpPr txBox="1"/>
          <p:nvPr/>
        </p:nvSpPr>
        <p:spPr>
          <a:xfrm>
            <a:off x="6751630" y="2302108"/>
            <a:ext cx="2612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Distance de </a:t>
            </a:r>
            <a:r>
              <a:rPr lang="en-US" dirty="0" err="1" smtClean="0"/>
              <a:t>Mahalanobis</a:t>
            </a:r>
            <a:endParaRPr lang="en-US" dirty="0" smtClean="0"/>
          </a:p>
        </p:txBody>
      </p:sp>
      <p:pic>
        <p:nvPicPr>
          <p:cNvPr id="24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393" y="2671440"/>
            <a:ext cx="5463522" cy="4097640"/>
          </a:xfrm>
          <a:prstGeom prst="rect">
            <a:avLst/>
          </a:prstGeom>
        </p:spPr>
      </p:pic>
      <p:grpSp>
        <p:nvGrpSpPr>
          <p:cNvPr id="28" name="Group 4"/>
          <p:cNvGrpSpPr/>
          <p:nvPr/>
        </p:nvGrpSpPr>
        <p:grpSpPr>
          <a:xfrm>
            <a:off x="6646335" y="1241851"/>
            <a:ext cx="7590142" cy="897747"/>
            <a:chOff x="-150339" y="-169803"/>
            <a:chExt cx="6997148" cy="1600295"/>
          </a:xfrm>
        </p:grpSpPr>
        <p:sp>
          <p:nvSpPr>
            <p:cNvPr id="29" name="Rectangle 28"/>
            <p:cNvSpPr/>
            <p:nvPr/>
          </p:nvSpPr>
          <p:spPr>
            <a:xfrm>
              <a:off x="-150339" y="-169803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-76504" y="-35450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e 31"/>
          <p:cNvGrpSpPr/>
          <p:nvPr/>
        </p:nvGrpSpPr>
        <p:grpSpPr>
          <a:xfrm>
            <a:off x="1016000" y="2447370"/>
            <a:ext cx="4039143" cy="2323893"/>
            <a:chOff x="1016000" y="2671440"/>
            <a:chExt cx="4039143" cy="2323893"/>
          </a:xfrm>
        </p:grpSpPr>
        <p:grpSp>
          <p:nvGrpSpPr>
            <p:cNvPr id="18" name="Group 8"/>
            <p:cNvGrpSpPr/>
            <p:nvPr/>
          </p:nvGrpSpPr>
          <p:grpSpPr>
            <a:xfrm>
              <a:off x="1307039" y="2769727"/>
              <a:ext cx="3484072" cy="2191738"/>
              <a:chOff x="919356" y="3049869"/>
              <a:chExt cx="3484072" cy="2191738"/>
            </a:xfrm>
          </p:grpSpPr>
          <p:pic>
            <p:nvPicPr>
              <p:cNvPr id="19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9234" y="3049869"/>
                <a:ext cx="2364317" cy="750670"/>
              </a:xfrm>
              <a:prstGeom prst="rect">
                <a:avLst/>
              </a:prstGeom>
            </p:spPr>
          </p:pic>
          <p:pic>
            <p:nvPicPr>
              <p:cNvPr id="20" name="Picture 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9234" y="3889459"/>
                <a:ext cx="2364317" cy="573346"/>
              </a:xfrm>
              <a:prstGeom prst="rect">
                <a:avLst/>
              </a:prstGeom>
            </p:spPr>
          </p:pic>
          <p:pic>
            <p:nvPicPr>
              <p:cNvPr id="21" name="Picture 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356" y="4631893"/>
                <a:ext cx="3484072" cy="609714"/>
              </a:xfrm>
              <a:prstGeom prst="rect">
                <a:avLst/>
              </a:prstGeom>
            </p:spPr>
          </p:pic>
        </p:grpSp>
        <p:sp>
          <p:nvSpPr>
            <p:cNvPr id="31" name="Rectangle 30"/>
            <p:cNvSpPr/>
            <p:nvPr/>
          </p:nvSpPr>
          <p:spPr>
            <a:xfrm>
              <a:off x="1016000" y="2671440"/>
              <a:ext cx="4039143" cy="23238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="" xmlns:p14="http://schemas.microsoft.com/office/powerpoint/2010/main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6532614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265634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Détecteurs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d’anomalies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4" y="5497571"/>
            <a:ext cx="6291922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6" descr="C:\Users\qde\Desktop\Kalman-FalseDataInjection\Presentations\FlatIcons\smoke-detecto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99729" y="245833"/>
            <a:ext cx="737129" cy="737129"/>
          </a:xfrm>
          <a:prstGeom prst="rect">
            <a:avLst/>
          </a:prstGeom>
          <a:noFill/>
        </p:spPr>
      </p:pic>
      <p:pic>
        <p:nvPicPr>
          <p:cNvPr id="9218" name="Picture 2" descr="C:\Users\qde\Desktop\Kalman-FalseDataInjection\Presentations\FlatIcons\Figure_chi2.png"/>
          <p:cNvPicPr>
            <a:picLocks noChangeAspect="1" noChangeArrowheads="1"/>
          </p:cNvPicPr>
          <p:nvPr/>
        </p:nvPicPr>
        <p:blipFill>
          <a:blip r:embed="rId3"/>
          <a:srcRect l="7753" t="9962" r="8448" b="4963"/>
          <a:stretch>
            <a:fillRect/>
          </a:stretch>
        </p:blipFill>
        <p:spPr bwMode="auto">
          <a:xfrm>
            <a:off x="731301" y="1627095"/>
            <a:ext cx="4484166" cy="3414937"/>
          </a:xfrm>
          <a:prstGeom prst="rect">
            <a:avLst/>
          </a:prstGeom>
          <a:noFill/>
        </p:spPr>
      </p:pic>
      <p:grpSp>
        <p:nvGrpSpPr>
          <p:cNvPr id="4" name="Group 4"/>
          <p:cNvGrpSpPr/>
          <p:nvPr/>
        </p:nvGrpSpPr>
        <p:grpSpPr>
          <a:xfrm>
            <a:off x="6646335" y="1241851"/>
            <a:ext cx="7590142" cy="897747"/>
            <a:chOff x="-150339" y="-169803"/>
            <a:chExt cx="6997148" cy="1600295"/>
          </a:xfrm>
        </p:grpSpPr>
        <p:sp>
          <p:nvSpPr>
            <p:cNvPr id="29" name="Rectangle 28"/>
            <p:cNvSpPr/>
            <p:nvPr/>
          </p:nvSpPr>
          <p:spPr>
            <a:xfrm>
              <a:off x="-150339" y="-169803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-76504" y="-35450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6532614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265634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Détecteurs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d’anomalies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4" y="5497571"/>
            <a:ext cx="6291922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6" descr="C:\Users\qde\Desktop\Kalman-FalseDataInjection\Presentations\FlatIcons\smoke-detecto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99729" y="245833"/>
            <a:ext cx="737129" cy="737129"/>
          </a:xfrm>
          <a:prstGeom prst="rect">
            <a:avLst/>
          </a:prstGeom>
          <a:noFill/>
        </p:spPr>
      </p:pic>
      <p:pic>
        <p:nvPicPr>
          <p:cNvPr id="9218" name="Picture 2" descr="C:\Users\qde\Desktop\Kalman-FalseDataInjection\Presentations\FlatIcons\Figure_chi2.png"/>
          <p:cNvPicPr>
            <a:picLocks noChangeAspect="1" noChangeArrowheads="1"/>
          </p:cNvPicPr>
          <p:nvPr/>
        </p:nvPicPr>
        <p:blipFill>
          <a:blip r:embed="rId3"/>
          <a:srcRect l="7753" t="9962" r="8448" b="4963"/>
          <a:stretch>
            <a:fillRect/>
          </a:stretch>
        </p:blipFill>
        <p:spPr bwMode="auto">
          <a:xfrm>
            <a:off x="731301" y="1627095"/>
            <a:ext cx="4484166" cy="3414937"/>
          </a:xfrm>
          <a:prstGeom prst="rect">
            <a:avLst/>
          </a:prstGeom>
          <a:noFill/>
        </p:spPr>
      </p:pic>
      <p:grpSp>
        <p:nvGrpSpPr>
          <p:cNvPr id="4" name="Group 4"/>
          <p:cNvGrpSpPr/>
          <p:nvPr/>
        </p:nvGrpSpPr>
        <p:grpSpPr>
          <a:xfrm>
            <a:off x="6646335" y="1241851"/>
            <a:ext cx="7590142" cy="897747"/>
            <a:chOff x="-150339" y="-169803"/>
            <a:chExt cx="6997148" cy="1600295"/>
          </a:xfrm>
        </p:grpSpPr>
        <p:sp>
          <p:nvSpPr>
            <p:cNvPr id="29" name="Rectangle 28"/>
            <p:cNvSpPr/>
            <p:nvPr/>
          </p:nvSpPr>
          <p:spPr>
            <a:xfrm>
              <a:off x="-150339" y="-169803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-76504" y="-35450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Ellipse 14"/>
          <p:cNvSpPr/>
          <p:nvPr/>
        </p:nvSpPr>
        <p:spPr>
          <a:xfrm>
            <a:off x="1761065" y="3550708"/>
            <a:ext cx="79375" cy="793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2389715" y="3245908"/>
            <a:ext cx="79375" cy="793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3019423" y="2711450"/>
            <a:ext cx="79375" cy="793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3648073" y="2260600"/>
            <a:ext cx="79375" cy="793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4277783" y="1816100"/>
            <a:ext cx="79375" cy="793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1131358" y="4619625"/>
            <a:ext cx="79375" cy="793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 flipH="1">
            <a:off x="1260475" y="4552950"/>
            <a:ext cx="79376" cy="793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 flipH="1">
            <a:off x="1387475" y="4387850"/>
            <a:ext cx="79376" cy="793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 flipH="1">
            <a:off x="1517650" y="4298950"/>
            <a:ext cx="79376" cy="793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 flipH="1">
            <a:off x="1635126" y="4232275"/>
            <a:ext cx="79376" cy="793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flipH="1">
            <a:off x="1892300" y="4127500"/>
            <a:ext cx="79376" cy="793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flipH="1">
            <a:off x="2016125" y="4003675"/>
            <a:ext cx="79376" cy="793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flipH="1">
            <a:off x="2139951" y="3892550"/>
            <a:ext cx="79376" cy="793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flipH="1">
            <a:off x="2266949" y="3843337"/>
            <a:ext cx="79376" cy="793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flipH="1">
            <a:off x="2517774" y="3550708"/>
            <a:ext cx="79376" cy="793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flipH="1">
            <a:off x="2638424" y="3517370"/>
            <a:ext cx="79376" cy="793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/>
          <p:cNvSpPr/>
          <p:nvPr/>
        </p:nvSpPr>
        <p:spPr>
          <a:xfrm flipH="1">
            <a:off x="2768599" y="3441170"/>
            <a:ext cx="79376" cy="793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/>
          <p:cNvSpPr/>
          <p:nvPr/>
        </p:nvSpPr>
        <p:spPr>
          <a:xfrm flipH="1">
            <a:off x="2889250" y="3312583"/>
            <a:ext cx="79376" cy="793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/>
          <p:cNvSpPr/>
          <p:nvPr/>
        </p:nvSpPr>
        <p:spPr>
          <a:xfrm flipH="1">
            <a:off x="3146424" y="3079750"/>
            <a:ext cx="79376" cy="793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/>
          <p:cNvSpPr/>
          <p:nvPr/>
        </p:nvSpPr>
        <p:spPr>
          <a:xfrm flipH="1">
            <a:off x="3270249" y="2933700"/>
            <a:ext cx="79376" cy="793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Ellipse 41"/>
          <p:cNvSpPr/>
          <p:nvPr/>
        </p:nvSpPr>
        <p:spPr>
          <a:xfrm flipH="1">
            <a:off x="3397249" y="2930525"/>
            <a:ext cx="79376" cy="793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/>
          <p:cNvSpPr/>
          <p:nvPr/>
        </p:nvSpPr>
        <p:spPr>
          <a:xfrm flipH="1">
            <a:off x="3533772" y="2890837"/>
            <a:ext cx="79376" cy="793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/>
          <p:cNvSpPr/>
          <p:nvPr/>
        </p:nvSpPr>
        <p:spPr>
          <a:xfrm flipH="1">
            <a:off x="3771900" y="2589212"/>
            <a:ext cx="79376" cy="793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 flipH="1">
            <a:off x="3902074" y="2644775"/>
            <a:ext cx="79376" cy="793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Ellipse 45"/>
          <p:cNvSpPr/>
          <p:nvPr/>
        </p:nvSpPr>
        <p:spPr>
          <a:xfrm flipH="1">
            <a:off x="4029074" y="2366963"/>
            <a:ext cx="79376" cy="793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/>
          <p:cNvSpPr/>
          <p:nvPr/>
        </p:nvSpPr>
        <p:spPr>
          <a:xfrm flipH="1">
            <a:off x="4905374" y="1849437"/>
            <a:ext cx="79376" cy="793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/>
          <p:cNvSpPr/>
          <p:nvPr/>
        </p:nvSpPr>
        <p:spPr>
          <a:xfrm flipH="1">
            <a:off x="4778374" y="1889124"/>
            <a:ext cx="79376" cy="793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/>
          <p:cNvSpPr/>
          <p:nvPr/>
        </p:nvSpPr>
        <p:spPr>
          <a:xfrm flipH="1">
            <a:off x="4648199" y="2015015"/>
            <a:ext cx="79376" cy="793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 flipH="1">
            <a:off x="4530723" y="2136423"/>
            <a:ext cx="79376" cy="793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flipH="1">
            <a:off x="4403725" y="2247900"/>
            <a:ext cx="79376" cy="793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flipH="1">
            <a:off x="4153957" y="2413000"/>
            <a:ext cx="79376" cy="793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435429" y="162370"/>
            <a:ext cx="7075714" cy="1058305"/>
            <a:chOff x="-435429" y="-397668"/>
            <a:chExt cx="7075714" cy="1618343"/>
          </a:xfrm>
        </p:grpSpPr>
        <p:sp>
          <p:nvSpPr>
            <p:cNvPr id="6" name="Rectangle 5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772" y="-52444"/>
            <a:ext cx="10515600" cy="1325563"/>
          </a:xfrm>
        </p:spPr>
        <p:txBody>
          <a:bodyPr/>
          <a:lstStyle/>
          <a:p>
            <a:r>
              <a:rPr lang="en-US" dirty="0" err="1" smtClean="0"/>
              <a:t>Implémentation</a:t>
            </a:r>
            <a:r>
              <a:rPr lang="en-US" dirty="0" smtClean="0"/>
              <a:t> </a:t>
            </a:r>
            <a:r>
              <a:rPr lang="en-US" dirty="0" err="1" smtClean="0"/>
              <a:t>Kalman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013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Bibliothèque</a:t>
            </a:r>
            <a:r>
              <a:rPr lang="en-US" dirty="0" smtClean="0"/>
              <a:t> </a:t>
            </a:r>
            <a:r>
              <a:rPr lang="en-US" i="1" dirty="0" err="1" smtClean="0"/>
              <a:t>FilterPy</a:t>
            </a:r>
            <a:endParaRPr lang="en-US" i="1" dirty="0"/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026" y="1325563"/>
            <a:ext cx="5566157" cy="4339089"/>
          </a:xfrm>
          <a:prstGeom prst="rect">
            <a:avLst/>
          </a:prstGeom>
        </p:spPr>
      </p:pic>
      <p:pic>
        <p:nvPicPr>
          <p:cNvPr id="1026" name="Picture 2" descr="C:\Users\qde\Downloads\bookshelf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82329" y="2717116"/>
            <a:ext cx="3316672" cy="3316668"/>
          </a:xfrm>
          <a:prstGeom prst="rect">
            <a:avLst/>
          </a:prstGeom>
          <a:noFill/>
        </p:spPr>
      </p:pic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3598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7840135" y="312986"/>
            <a:ext cx="7590142" cy="897747"/>
            <a:chOff x="-150339" y="-169803"/>
            <a:chExt cx="6997148" cy="1600295"/>
          </a:xfrm>
        </p:grpSpPr>
        <p:sp>
          <p:nvSpPr>
            <p:cNvPr id="57" name="Rectangle 56"/>
            <p:cNvSpPr/>
            <p:nvPr/>
          </p:nvSpPr>
          <p:spPr>
            <a:xfrm>
              <a:off x="-150339" y="-169803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-76504" y="-35450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itle 1"/>
          <p:cNvSpPr txBox="1">
            <a:spLocks/>
          </p:cNvSpPr>
          <p:nvPr/>
        </p:nvSpPr>
        <p:spPr>
          <a:xfrm>
            <a:off x="8518525" y="1603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Structure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48733" y="5774045"/>
            <a:ext cx="3759536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47" name="Picture 3" descr="C:\Users\qde\Desktop\Kalman-FalseDataInjection\Presentations\FlatIcons\diagra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8864601" y="2495403"/>
            <a:ext cx="2471738" cy="2471738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5951" y="169340"/>
            <a:ext cx="1886151" cy="5427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32323" y="160338"/>
            <a:ext cx="1486624" cy="133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8276849" flipH="1">
            <a:off x="1820884" y="2181944"/>
            <a:ext cx="2355119" cy="1551940"/>
          </a:xfrm>
          <a:prstGeom prst="rect">
            <a:avLst/>
          </a:prstGeom>
        </p:spPr>
      </p:pic>
      <p:pic>
        <p:nvPicPr>
          <p:cNvPr id="27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38012" b="66518"/>
          <a:stretch>
            <a:fillRect/>
          </a:stretch>
        </p:blipFill>
        <p:spPr>
          <a:xfrm rot="7177419" flipH="1" flipV="1">
            <a:off x="1924787" y="3471490"/>
            <a:ext cx="1459901" cy="47840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925316" y="290953"/>
            <a:ext cx="6705601" cy="1012690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5075" y="153321"/>
            <a:ext cx="4555210" cy="1325563"/>
          </a:xfrm>
        </p:spPr>
        <p:txBody>
          <a:bodyPr/>
          <a:lstStyle/>
          <a:p>
            <a:r>
              <a:rPr lang="en-US" dirty="0" err="1" smtClean="0"/>
              <a:t>Étapes</a:t>
            </a:r>
            <a:r>
              <a:rPr lang="en-US" dirty="0" smtClean="0"/>
              <a:t> du </a:t>
            </a:r>
            <a:r>
              <a:rPr lang="en-US" dirty="0" err="1" smtClean="0"/>
              <a:t>filtrage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07" y="357810"/>
            <a:ext cx="758600" cy="758598"/>
          </a:xfrm>
          <a:prstGeom prst="rect">
            <a:avLst/>
          </a:prstGeom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5" y="1828824"/>
            <a:ext cx="4931016" cy="3504200"/>
          </a:xfrm>
          <a:prstGeom prst="rect">
            <a:avLst/>
          </a:prstGeom>
        </p:spPr>
      </p:pic>
      <p:sp>
        <p:nvSpPr>
          <p:cNvPr id="35" name="Ellipse 34"/>
          <p:cNvSpPr/>
          <p:nvPr/>
        </p:nvSpPr>
        <p:spPr>
          <a:xfrm>
            <a:off x="7295177" y="1481729"/>
            <a:ext cx="1495076" cy="1495076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>
            <a:off x="9442148" y="1481729"/>
            <a:ext cx="1495076" cy="1495076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/>
          <p:cNvSpPr/>
          <p:nvPr/>
        </p:nvSpPr>
        <p:spPr>
          <a:xfrm>
            <a:off x="10091772" y="847655"/>
            <a:ext cx="1962289" cy="455988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657" y="28700"/>
            <a:ext cx="6199482" cy="410051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3132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7840135" y="312986"/>
            <a:ext cx="7590142" cy="897747"/>
            <a:chOff x="-150339" y="-169803"/>
            <a:chExt cx="6997148" cy="1600295"/>
          </a:xfrm>
        </p:grpSpPr>
        <p:sp>
          <p:nvSpPr>
            <p:cNvPr id="57" name="Rectangle 56"/>
            <p:cNvSpPr/>
            <p:nvPr/>
          </p:nvSpPr>
          <p:spPr>
            <a:xfrm>
              <a:off x="-150339" y="-169803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-76504" y="-35450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itle 1"/>
          <p:cNvSpPr txBox="1">
            <a:spLocks/>
          </p:cNvSpPr>
          <p:nvPr/>
        </p:nvSpPr>
        <p:spPr>
          <a:xfrm>
            <a:off x="8518525" y="1603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Structure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48733" y="5774045"/>
            <a:ext cx="3759536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47" name="Picture 3" descr="C:\Users\qde\Desktop\Kalman-FalseDataInjection\Presentations\FlatIcons\diagra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8864601" y="2495403"/>
            <a:ext cx="2471738" cy="2471738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5951" y="169340"/>
            <a:ext cx="1886151" cy="5427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07777" y="508255"/>
            <a:ext cx="1635512" cy="1987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32323" y="160338"/>
            <a:ext cx="1486624" cy="133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8276849" flipH="1">
            <a:off x="1820884" y="2181944"/>
            <a:ext cx="2355119" cy="1551940"/>
          </a:xfrm>
          <a:prstGeom prst="rect">
            <a:avLst/>
          </a:prstGeom>
        </p:spPr>
      </p:pic>
      <p:pic>
        <p:nvPicPr>
          <p:cNvPr id="21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38012" b="66518"/>
          <a:stretch>
            <a:fillRect/>
          </a:stretch>
        </p:blipFill>
        <p:spPr>
          <a:xfrm rot="7177419" flipH="1" flipV="1">
            <a:off x="1924787" y="3471490"/>
            <a:ext cx="1459901" cy="478403"/>
          </a:xfrm>
          <a:prstGeom prst="rect">
            <a:avLst/>
          </a:prstGeom>
        </p:spPr>
      </p:pic>
      <p:pic>
        <p:nvPicPr>
          <p:cNvPr id="23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5752" t="28189"/>
          <a:stretch>
            <a:fillRect/>
          </a:stretch>
        </p:blipFill>
        <p:spPr>
          <a:xfrm rot="6106177" flipH="1" flipV="1">
            <a:off x="3051468" y="2172873"/>
            <a:ext cx="1513125" cy="104110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7840135" y="312986"/>
            <a:ext cx="7590142" cy="897747"/>
            <a:chOff x="-150339" y="-169803"/>
            <a:chExt cx="6997148" cy="1600295"/>
          </a:xfrm>
        </p:grpSpPr>
        <p:sp>
          <p:nvSpPr>
            <p:cNvPr id="57" name="Rectangle 56"/>
            <p:cNvSpPr/>
            <p:nvPr/>
          </p:nvSpPr>
          <p:spPr>
            <a:xfrm>
              <a:off x="-150339" y="-169803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-76504" y="-35450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itle 1"/>
          <p:cNvSpPr txBox="1">
            <a:spLocks/>
          </p:cNvSpPr>
          <p:nvPr/>
        </p:nvSpPr>
        <p:spPr>
          <a:xfrm>
            <a:off x="8518525" y="1603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Structure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48733" y="5774045"/>
            <a:ext cx="3759536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47" name="Picture 3" descr="C:\Users\qde\Desktop\Kalman-FalseDataInjection\Presentations\FlatIcons\diagra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8864601" y="2495403"/>
            <a:ext cx="2471738" cy="2471738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5951" y="169340"/>
            <a:ext cx="1886151" cy="5427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07777" y="508255"/>
            <a:ext cx="1635512" cy="1987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07583" y="1894352"/>
            <a:ext cx="1872662" cy="1202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32323" y="160338"/>
            <a:ext cx="1486624" cy="133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8276849" flipH="1">
            <a:off x="1820884" y="2181944"/>
            <a:ext cx="2355119" cy="1551940"/>
          </a:xfrm>
          <a:prstGeom prst="rect">
            <a:avLst/>
          </a:prstGeom>
        </p:spPr>
      </p:pic>
      <p:pic>
        <p:nvPicPr>
          <p:cNvPr id="21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38012" b="66518"/>
          <a:stretch>
            <a:fillRect/>
          </a:stretch>
        </p:blipFill>
        <p:spPr>
          <a:xfrm rot="7177419" flipH="1" flipV="1">
            <a:off x="1924787" y="3471490"/>
            <a:ext cx="1459901" cy="478403"/>
          </a:xfrm>
          <a:prstGeom prst="rect">
            <a:avLst/>
          </a:prstGeom>
        </p:spPr>
      </p:pic>
      <p:pic>
        <p:nvPicPr>
          <p:cNvPr id="22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60125" flipH="1">
            <a:off x="4120717" y="2365572"/>
            <a:ext cx="2355119" cy="1461765"/>
          </a:xfrm>
          <a:prstGeom prst="rect">
            <a:avLst/>
          </a:prstGeom>
        </p:spPr>
      </p:pic>
      <p:pic>
        <p:nvPicPr>
          <p:cNvPr id="23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5752" t="28189"/>
          <a:stretch>
            <a:fillRect/>
          </a:stretch>
        </p:blipFill>
        <p:spPr>
          <a:xfrm rot="6106177" flipH="1" flipV="1">
            <a:off x="3051468" y="2172873"/>
            <a:ext cx="1513125" cy="104110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7840135" y="312986"/>
            <a:ext cx="7590142" cy="897747"/>
            <a:chOff x="-150339" y="-169803"/>
            <a:chExt cx="6997148" cy="1600295"/>
          </a:xfrm>
        </p:grpSpPr>
        <p:sp>
          <p:nvSpPr>
            <p:cNvPr id="57" name="Rectangle 56"/>
            <p:cNvSpPr/>
            <p:nvPr/>
          </p:nvSpPr>
          <p:spPr>
            <a:xfrm>
              <a:off x="-150339" y="-169803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-76504" y="-35450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itle 1"/>
          <p:cNvSpPr txBox="1">
            <a:spLocks/>
          </p:cNvSpPr>
          <p:nvPr/>
        </p:nvSpPr>
        <p:spPr>
          <a:xfrm>
            <a:off x="8518525" y="1603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Structure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48733" y="5774045"/>
            <a:ext cx="3759536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47" name="Picture 3" descr="C:\Users\qde\Desktop\Kalman-FalseDataInjection\Presentations\FlatIcons\diagra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8864601" y="2495403"/>
            <a:ext cx="2471738" cy="2471738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5951" y="169340"/>
            <a:ext cx="1886151" cy="5427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07777" y="508255"/>
            <a:ext cx="1635512" cy="1987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07583" y="1894352"/>
            <a:ext cx="1872662" cy="1202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677020" y="3265564"/>
            <a:ext cx="1660044" cy="2167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732323" y="160338"/>
            <a:ext cx="1486624" cy="133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8276849" flipH="1">
            <a:off x="1820884" y="2181944"/>
            <a:ext cx="2355119" cy="1551940"/>
          </a:xfrm>
          <a:prstGeom prst="rect">
            <a:avLst/>
          </a:prstGeom>
        </p:spPr>
      </p:pic>
      <p:pic>
        <p:nvPicPr>
          <p:cNvPr id="21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38012" b="66518"/>
          <a:stretch>
            <a:fillRect/>
          </a:stretch>
        </p:blipFill>
        <p:spPr>
          <a:xfrm rot="7177419" flipH="1" flipV="1">
            <a:off x="1924787" y="3471490"/>
            <a:ext cx="1459901" cy="478403"/>
          </a:xfrm>
          <a:prstGeom prst="rect">
            <a:avLst/>
          </a:prstGeom>
        </p:spPr>
      </p:pic>
      <p:pic>
        <p:nvPicPr>
          <p:cNvPr id="1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5752" t="28189"/>
          <a:stretch>
            <a:fillRect/>
          </a:stretch>
        </p:blipFill>
        <p:spPr>
          <a:xfrm rot="9921827" flipH="1" flipV="1">
            <a:off x="5201268" y="3118330"/>
            <a:ext cx="1513125" cy="1041104"/>
          </a:xfrm>
          <a:prstGeom prst="rect">
            <a:avLst/>
          </a:prstGeom>
        </p:spPr>
      </p:pic>
      <p:pic>
        <p:nvPicPr>
          <p:cNvPr id="22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60125" flipH="1">
            <a:off x="4120717" y="2365572"/>
            <a:ext cx="2355119" cy="1461765"/>
          </a:xfrm>
          <a:prstGeom prst="rect">
            <a:avLst/>
          </a:prstGeom>
        </p:spPr>
      </p:pic>
      <p:pic>
        <p:nvPicPr>
          <p:cNvPr id="23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5752" t="28189"/>
          <a:stretch>
            <a:fillRect/>
          </a:stretch>
        </p:blipFill>
        <p:spPr>
          <a:xfrm rot="6106177" flipH="1" flipV="1">
            <a:off x="3051468" y="2172873"/>
            <a:ext cx="1513125" cy="104110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7840135" y="312986"/>
            <a:ext cx="7590142" cy="897747"/>
            <a:chOff x="-150339" y="-169803"/>
            <a:chExt cx="6997148" cy="1600295"/>
          </a:xfrm>
        </p:grpSpPr>
        <p:sp>
          <p:nvSpPr>
            <p:cNvPr id="57" name="Rectangle 56"/>
            <p:cNvSpPr/>
            <p:nvPr/>
          </p:nvSpPr>
          <p:spPr>
            <a:xfrm>
              <a:off x="-150339" y="-169803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-76504" y="-35450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itle 1"/>
          <p:cNvSpPr txBox="1">
            <a:spLocks/>
          </p:cNvSpPr>
          <p:nvPr/>
        </p:nvSpPr>
        <p:spPr>
          <a:xfrm>
            <a:off x="8518525" y="1603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Structure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48733" y="5774045"/>
            <a:ext cx="3759536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47" name="Picture 3" descr="C:\Users\qde\Desktop\Kalman-FalseDataInjection\Presentations\FlatIcons\diagra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8864601" y="2495403"/>
            <a:ext cx="2471738" cy="2471738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5951" y="169340"/>
            <a:ext cx="1886151" cy="5427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07777" y="508255"/>
            <a:ext cx="1635512" cy="1987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07583" y="1894352"/>
            <a:ext cx="1872662" cy="1202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677020" y="3265564"/>
            <a:ext cx="1660044" cy="2167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312212" y="4468310"/>
            <a:ext cx="1153036" cy="99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732323" y="160338"/>
            <a:ext cx="1486624" cy="133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8276849" flipH="1">
            <a:off x="1820884" y="2181944"/>
            <a:ext cx="2355119" cy="1551940"/>
          </a:xfrm>
          <a:prstGeom prst="rect">
            <a:avLst/>
          </a:prstGeom>
        </p:spPr>
      </p:pic>
      <p:pic>
        <p:nvPicPr>
          <p:cNvPr id="21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38012" b="66518"/>
          <a:stretch>
            <a:fillRect/>
          </a:stretch>
        </p:blipFill>
        <p:spPr>
          <a:xfrm rot="7177419" flipH="1" flipV="1">
            <a:off x="1924787" y="3471490"/>
            <a:ext cx="1459901" cy="478403"/>
          </a:xfrm>
          <a:prstGeom prst="rect">
            <a:avLst/>
          </a:prstGeom>
        </p:spPr>
      </p:pic>
      <p:pic>
        <p:nvPicPr>
          <p:cNvPr id="1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5752" t="28189"/>
          <a:stretch>
            <a:fillRect/>
          </a:stretch>
        </p:blipFill>
        <p:spPr>
          <a:xfrm rot="9921827" flipH="1" flipV="1">
            <a:off x="5201268" y="3118330"/>
            <a:ext cx="1513125" cy="1041104"/>
          </a:xfrm>
          <a:prstGeom prst="rect">
            <a:avLst/>
          </a:prstGeom>
        </p:spPr>
      </p:pic>
      <p:pic>
        <p:nvPicPr>
          <p:cNvPr id="22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60125" flipH="1">
            <a:off x="4120717" y="2365572"/>
            <a:ext cx="2355119" cy="1461765"/>
          </a:xfrm>
          <a:prstGeom prst="rect">
            <a:avLst/>
          </a:prstGeom>
        </p:spPr>
      </p:pic>
      <p:pic>
        <p:nvPicPr>
          <p:cNvPr id="23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5752" t="28189"/>
          <a:stretch>
            <a:fillRect/>
          </a:stretch>
        </p:blipFill>
        <p:spPr>
          <a:xfrm rot="6106177" flipH="1" flipV="1">
            <a:off x="3051468" y="2172873"/>
            <a:ext cx="1513125" cy="1041104"/>
          </a:xfrm>
          <a:prstGeom prst="rect">
            <a:avLst/>
          </a:prstGeom>
        </p:spPr>
      </p:pic>
      <p:pic>
        <p:nvPicPr>
          <p:cNvPr id="24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8490486" flipH="1" flipV="1">
            <a:off x="3041388" y="3237998"/>
            <a:ext cx="2355119" cy="134584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7840135" y="312986"/>
            <a:ext cx="7590142" cy="897747"/>
            <a:chOff x="-150339" y="-169803"/>
            <a:chExt cx="6997148" cy="1600295"/>
          </a:xfrm>
        </p:grpSpPr>
        <p:sp>
          <p:nvSpPr>
            <p:cNvPr id="57" name="Rectangle 56"/>
            <p:cNvSpPr/>
            <p:nvPr/>
          </p:nvSpPr>
          <p:spPr>
            <a:xfrm>
              <a:off x="-150339" y="-169803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-76504" y="-35450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itle 1"/>
          <p:cNvSpPr txBox="1">
            <a:spLocks/>
          </p:cNvSpPr>
          <p:nvPr/>
        </p:nvSpPr>
        <p:spPr>
          <a:xfrm>
            <a:off x="8518525" y="1603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Structure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48733" y="5774045"/>
            <a:ext cx="3759536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47" name="Picture 3" descr="C:\Users\qde\Desktop\Kalman-FalseDataInjection\Presentations\FlatIcons\diagra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8864601" y="2495403"/>
            <a:ext cx="2471738" cy="2471738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5951" y="169340"/>
            <a:ext cx="1886151" cy="5427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07777" y="508255"/>
            <a:ext cx="1635512" cy="1987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07583" y="1894352"/>
            <a:ext cx="1872662" cy="1202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677020" y="3265564"/>
            <a:ext cx="1660044" cy="2167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312212" y="4468310"/>
            <a:ext cx="1153036" cy="99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417885" y="4711125"/>
            <a:ext cx="1676400" cy="1970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732323" y="160338"/>
            <a:ext cx="1486624" cy="133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8276849" flipH="1">
            <a:off x="1820885" y="2181943"/>
            <a:ext cx="2355119" cy="1551940"/>
          </a:xfrm>
          <a:prstGeom prst="rect">
            <a:avLst/>
          </a:prstGeom>
        </p:spPr>
      </p:pic>
      <p:pic>
        <p:nvPicPr>
          <p:cNvPr id="21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38012" b="66518"/>
          <a:stretch>
            <a:fillRect/>
          </a:stretch>
        </p:blipFill>
        <p:spPr>
          <a:xfrm rot="7177419" flipH="1" flipV="1">
            <a:off x="1924787" y="3471490"/>
            <a:ext cx="1459901" cy="478403"/>
          </a:xfrm>
          <a:prstGeom prst="rect">
            <a:avLst/>
          </a:prstGeom>
        </p:spPr>
      </p:pic>
      <p:pic>
        <p:nvPicPr>
          <p:cNvPr id="1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5752" t="28189"/>
          <a:stretch>
            <a:fillRect/>
          </a:stretch>
        </p:blipFill>
        <p:spPr>
          <a:xfrm rot="9921827" flipH="1" flipV="1">
            <a:off x="5201268" y="3118330"/>
            <a:ext cx="1513125" cy="1041104"/>
          </a:xfrm>
          <a:prstGeom prst="rect">
            <a:avLst/>
          </a:prstGeom>
        </p:spPr>
      </p:pic>
      <p:pic>
        <p:nvPicPr>
          <p:cNvPr id="22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60125" flipH="1">
            <a:off x="4120717" y="2365572"/>
            <a:ext cx="2355119" cy="1461765"/>
          </a:xfrm>
          <a:prstGeom prst="rect">
            <a:avLst/>
          </a:prstGeom>
        </p:spPr>
      </p:pic>
      <p:pic>
        <p:nvPicPr>
          <p:cNvPr id="23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5752" t="28189"/>
          <a:stretch>
            <a:fillRect/>
          </a:stretch>
        </p:blipFill>
        <p:spPr>
          <a:xfrm rot="6106177" flipH="1" flipV="1">
            <a:off x="3051468" y="2172873"/>
            <a:ext cx="1513125" cy="1041104"/>
          </a:xfrm>
          <a:prstGeom prst="rect">
            <a:avLst/>
          </a:prstGeom>
        </p:spPr>
      </p:pic>
      <p:pic>
        <p:nvPicPr>
          <p:cNvPr id="24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8490486" flipH="1" flipV="1">
            <a:off x="3041388" y="3237998"/>
            <a:ext cx="2355119" cy="1345842"/>
          </a:xfrm>
          <a:prstGeom prst="rect">
            <a:avLst/>
          </a:prstGeom>
        </p:spPr>
      </p:pic>
      <p:pic>
        <p:nvPicPr>
          <p:cNvPr id="25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8490486" flipH="1" flipV="1">
            <a:off x="2375042" y="3544604"/>
            <a:ext cx="2355119" cy="134584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6"/>
          <p:cNvGrpSpPr/>
          <p:nvPr/>
        </p:nvGrpSpPr>
        <p:grpSpPr>
          <a:xfrm>
            <a:off x="-435430" y="162370"/>
            <a:ext cx="8182430" cy="1058305"/>
            <a:chOff x="-435429" y="-397668"/>
            <a:chExt cx="7075714" cy="1618343"/>
          </a:xfrm>
        </p:grpSpPr>
        <p:sp>
          <p:nvSpPr>
            <p:cNvPr id="27" name="Rectangle 26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402771" y="-52444"/>
            <a:ext cx="9088361" cy="1325563"/>
          </a:xfrm>
        </p:spPr>
        <p:txBody>
          <a:bodyPr/>
          <a:lstStyle/>
          <a:p>
            <a:r>
              <a:rPr lang="en-US" dirty="0" smtClean="0"/>
              <a:t>Banc </a:t>
            </a:r>
            <a:r>
              <a:rPr lang="en-US" dirty="0" err="1" smtClean="0"/>
              <a:t>d’essai</a:t>
            </a:r>
            <a:r>
              <a:rPr lang="en-US" dirty="0" smtClean="0"/>
              <a:t> et </a:t>
            </a:r>
            <a:r>
              <a:rPr lang="en-US" dirty="0" err="1" smtClean="0"/>
              <a:t>démonstration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-925316" y="290953"/>
            <a:ext cx="6705601" cy="1012690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5075" y="153321"/>
            <a:ext cx="4555210" cy="1325563"/>
          </a:xfrm>
        </p:spPr>
        <p:txBody>
          <a:bodyPr/>
          <a:lstStyle/>
          <a:p>
            <a:r>
              <a:rPr lang="en-US" dirty="0" err="1" smtClean="0"/>
              <a:t>Étapes</a:t>
            </a:r>
            <a:r>
              <a:rPr lang="en-US" dirty="0" smtClean="0"/>
              <a:t> du </a:t>
            </a:r>
            <a:r>
              <a:rPr lang="en-US" dirty="0" err="1" smtClean="0"/>
              <a:t>filtrage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07" y="357810"/>
            <a:ext cx="758600" cy="758598"/>
          </a:xfrm>
          <a:prstGeom prst="rect">
            <a:avLst/>
          </a:prstGeom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39" name="Groupe 38"/>
          <p:cNvGrpSpPr/>
          <p:nvPr/>
        </p:nvGrpSpPr>
        <p:grpSpPr>
          <a:xfrm>
            <a:off x="58605" y="1828824"/>
            <a:ext cx="4931016" cy="3504200"/>
            <a:chOff x="58605" y="1828824"/>
            <a:chExt cx="4931016" cy="35042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05" y="1828824"/>
              <a:ext cx="4931016" cy="3504200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267507" y="2599267"/>
              <a:ext cx="629960" cy="270933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33450" y="4208589"/>
              <a:ext cx="1162302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09600" y="2974975"/>
              <a:ext cx="1098549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908300" y="3168650"/>
              <a:ext cx="2074971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33450" y="4018088"/>
              <a:ext cx="71120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67507" y="3450167"/>
              <a:ext cx="629960" cy="270933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69620" y="3818063"/>
              <a:ext cx="938529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069305" y="3818063"/>
              <a:ext cx="1390175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8" name="Groupe 37"/>
          <p:cNvGrpSpPr/>
          <p:nvPr/>
        </p:nvGrpSpPr>
        <p:grpSpPr>
          <a:xfrm>
            <a:off x="267508" y="5467290"/>
            <a:ext cx="1801797" cy="1107996"/>
            <a:chOff x="267508" y="5447268"/>
            <a:chExt cx="1801797" cy="1107996"/>
          </a:xfrm>
        </p:grpSpPr>
        <p:sp>
          <p:nvSpPr>
            <p:cNvPr id="29" name="Rectangle 28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34" name="ZoneTexte 33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sp>
        <p:nvSpPr>
          <p:cNvPr id="35" name="Ellipse 34"/>
          <p:cNvSpPr/>
          <p:nvPr/>
        </p:nvSpPr>
        <p:spPr>
          <a:xfrm>
            <a:off x="7295177" y="1481729"/>
            <a:ext cx="1495076" cy="1495076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>
            <a:off x="9442148" y="1481729"/>
            <a:ext cx="1495076" cy="1495076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/>
          <p:cNvSpPr/>
          <p:nvPr/>
        </p:nvSpPr>
        <p:spPr>
          <a:xfrm>
            <a:off x="10091772" y="847655"/>
            <a:ext cx="1962289" cy="455988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3" name="Groupe 42"/>
          <p:cNvGrpSpPr/>
          <p:nvPr/>
        </p:nvGrpSpPr>
        <p:grpSpPr>
          <a:xfrm>
            <a:off x="6245657" y="28700"/>
            <a:ext cx="6199482" cy="4100514"/>
            <a:chOff x="6245657" y="28700"/>
            <a:chExt cx="6199482" cy="410051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5657" y="28700"/>
              <a:ext cx="6199482" cy="4100514"/>
            </a:xfrm>
            <a:prstGeom prst="rect">
              <a:avLst/>
            </a:prstGeom>
          </p:spPr>
        </p:pic>
        <p:sp>
          <p:nvSpPr>
            <p:cNvPr id="40" name="Ellipse 39"/>
            <p:cNvSpPr/>
            <p:nvPr/>
          </p:nvSpPr>
          <p:spPr>
            <a:xfrm>
              <a:off x="7295177" y="1479899"/>
              <a:ext cx="1495076" cy="1495076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Ellipse 40"/>
            <p:cNvSpPr/>
            <p:nvPr/>
          </p:nvSpPr>
          <p:spPr>
            <a:xfrm>
              <a:off x="9442148" y="1479899"/>
              <a:ext cx="1495076" cy="1495076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91772" y="845825"/>
              <a:ext cx="1962289" cy="455988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="" xmlns:p14="http://schemas.microsoft.com/office/powerpoint/2010/main" val="133132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536" y="4048216"/>
            <a:ext cx="6406909" cy="2569616"/>
          </a:xfrm>
          <a:prstGeom prst="rect">
            <a:avLst/>
          </a:prstGeom>
        </p:spPr>
      </p:pic>
      <p:grpSp>
        <p:nvGrpSpPr>
          <p:cNvPr id="3" name="Group 11"/>
          <p:cNvGrpSpPr/>
          <p:nvPr/>
        </p:nvGrpSpPr>
        <p:grpSpPr>
          <a:xfrm>
            <a:off x="-925316" y="290953"/>
            <a:ext cx="6705601" cy="1012690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5075" y="153321"/>
            <a:ext cx="4555210" cy="1325563"/>
          </a:xfrm>
        </p:spPr>
        <p:txBody>
          <a:bodyPr/>
          <a:lstStyle/>
          <a:p>
            <a:r>
              <a:rPr lang="en-US" dirty="0" err="1" smtClean="0"/>
              <a:t>Étapes</a:t>
            </a:r>
            <a:r>
              <a:rPr lang="en-US" dirty="0" smtClean="0"/>
              <a:t> du </a:t>
            </a:r>
            <a:r>
              <a:rPr lang="en-US" dirty="0" err="1" smtClean="0"/>
              <a:t>filtrage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07" y="357810"/>
            <a:ext cx="758600" cy="758598"/>
          </a:xfrm>
          <a:prstGeom prst="rect">
            <a:avLst/>
          </a:prstGeom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4" name="Groupe 38"/>
          <p:cNvGrpSpPr/>
          <p:nvPr/>
        </p:nvGrpSpPr>
        <p:grpSpPr>
          <a:xfrm>
            <a:off x="58605" y="1828824"/>
            <a:ext cx="4931016" cy="3504200"/>
            <a:chOff x="58605" y="1828824"/>
            <a:chExt cx="4931016" cy="35042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05" y="1828824"/>
              <a:ext cx="4931016" cy="3504200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267507" y="2599267"/>
              <a:ext cx="629960" cy="270933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33450" y="4208589"/>
              <a:ext cx="1162302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09600" y="2974975"/>
              <a:ext cx="1098549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908300" y="3168650"/>
              <a:ext cx="2074971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33450" y="4018088"/>
              <a:ext cx="71120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67507" y="3450167"/>
              <a:ext cx="629960" cy="270933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69620" y="3818063"/>
              <a:ext cx="938529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069305" y="3818063"/>
              <a:ext cx="1390175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" name="Groupe 37"/>
          <p:cNvGrpSpPr/>
          <p:nvPr/>
        </p:nvGrpSpPr>
        <p:grpSpPr>
          <a:xfrm>
            <a:off x="267508" y="5467290"/>
            <a:ext cx="1801797" cy="1107996"/>
            <a:chOff x="267508" y="5447268"/>
            <a:chExt cx="1801797" cy="1107996"/>
          </a:xfrm>
        </p:grpSpPr>
        <p:sp>
          <p:nvSpPr>
            <p:cNvPr id="29" name="Rectangle 28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34" name="ZoneTexte 33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sp>
        <p:nvSpPr>
          <p:cNvPr id="35" name="Ellipse 34"/>
          <p:cNvSpPr/>
          <p:nvPr/>
        </p:nvSpPr>
        <p:spPr>
          <a:xfrm>
            <a:off x="7295177" y="1481729"/>
            <a:ext cx="1495076" cy="1495076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>
            <a:off x="9442148" y="1481729"/>
            <a:ext cx="1495076" cy="1495076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/>
          <p:cNvSpPr/>
          <p:nvPr/>
        </p:nvSpPr>
        <p:spPr>
          <a:xfrm>
            <a:off x="10091772" y="847655"/>
            <a:ext cx="1962289" cy="455988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e 42"/>
          <p:cNvGrpSpPr/>
          <p:nvPr/>
        </p:nvGrpSpPr>
        <p:grpSpPr>
          <a:xfrm>
            <a:off x="6245657" y="28700"/>
            <a:ext cx="6199482" cy="4100514"/>
            <a:chOff x="6245657" y="28700"/>
            <a:chExt cx="6199482" cy="410051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5657" y="28700"/>
              <a:ext cx="6199482" cy="4100514"/>
            </a:xfrm>
            <a:prstGeom prst="rect">
              <a:avLst/>
            </a:prstGeom>
          </p:spPr>
        </p:pic>
        <p:sp>
          <p:nvSpPr>
            <p:cNvPr id="40" name="Ellipse 39"/>
            <p:cNvSpPr/>
            <p:nvPr/>
          </p:nvSpPr>
          <p:spPr>
            <a:xfrm>
              <a:off x="7295177" y="1479899"/>
              <a:ext cx="1495076" cy="1495076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Ellipse 40"/>
            <p:cNvSpPr/>
            <p:nvPr/>
          </p:nvSpPr>
          <p:spPr>
            <a:xfrm>
              <a:off x="9442148" y="1479899"/>
              <a:ext cx="1495076" cy="1495076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91772" y="845825"/>
              <a:ext cx="1962289" cy="455988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="" xmlns:p14="http://schemas.microsoft.com/office/powerpoint/2010/main" val="133132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5360642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Étape</a:t>
            </a:r>
            <a:r>
              <a:rPr lang="en-US" dirty="0" smtClean="0"/>
              <a:t> de </a:t>
            </a:r>
            <a:r>
              <a:rPr lang="en-US" dirty="0" err="1" smtClean="0"/>
              <a:t>Prédiction</a:t>
            </a:r>
            <a:endParaRPr lang="en-US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5" y="1828824"/>
            <a:ext cx="4931016" cy="35042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67507" y="2599267"/>
            <a:ext cx="629960" cy="27093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933450" y="4208589"/>
            <a:ext cx="1162302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09600" y="2974975"/>
            <a:ext cx="1098549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2908300" y="3168650"/>
            <a:ext cx="2074971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33450" y="4018088"/>
            <a:ext cx="711200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7507" y="3450167"/>
            <a:ext cx="629960" cy="27093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9620" y="3818063"/>
            <a:ext cx="938529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2069305" y="3818063"/>
            <a:ext cx="139017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3035"/>
          <a:stretch/>
        </p:blipFill>
        <p:spPr>
          <a:xfrm>
            <a:off x="5468863" y="962502"/>
            <a:ext cx="6057234" cy="1713357"/>
          </a:xfrm>
          <a:prstGeom prst="rect">
            <a:avLst/>
          </a:prstGeom>
        </p:spPr>
      </p:pic>
      <p:grpSp>
        <p:nvGrpSpPr>
          <p:cNvPr id="5" name="Groupe 24"/>
          <p:cNvGrpSpPr/>
          <p:nvPr/>
        </p:nvGrpSpPr>
        <p:grpSpPr>
          <a:xfrm>
            <a:off x="267508" y="5467290"/>
            <a:ext cx="1801797" cy="1107996"/>
            <a:chOff x="267508" y="5447268"/>
            <a:chExt cx="1801797" cy="1107996"/>
          </a:xfrm>
        </p:grpSpPr>
        <p:sp>
          <p:nvSpPr>
            <p:cNvPr id="26" name="Rectangle 25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5360642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Étape</a:t>
            </a:r>
            <a:r>
              <a:rPr lang="en-US" dirty="0" smtClean="0"/>
              <a:t> de </a:t>
            </a:r>
            <a:r>
              <a:rPr lang="en-US" dirty="0" err="1" smtClean="0"/>
              <a:t>Prédiction</a:t>
            </a:r>
            <a:endParaRPr lang="en-US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5" y="1828824"/>
            <a:ext cx="4931016" cy="35042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67507" y="2599267"/>
            <a:ext cx="629960" cy="27093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933450" y="4208589"/>
            <a:ext cx="1162302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09600" y="2974975"/>
            <a:ext cx="1098549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2908300" y="3168650"/>
            <a:ext cx="2074971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33450" y="4018088"/>
            <a:ext cx="711200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7507" y="3450167"/>
            <a:ext cx="629960" cy="27093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9620" y="3818063"/>
            <a:ext cx="938529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2069305" y="3818063"/>
            <a:ext cx="139017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e 37"/>
          <p:cNvGrpSpPr/>
          <p:nvPr/>
        </p:nvGrpSpPr>
        <p:grpSpPr>
          <a:xfrm>
            <a:off x="5468863" y="962502"/>
            <a:ext cx="6057234" cy="1713357"/>
            <a:chOff x="5920816" y="157073"/>
            <a:chExt cx="6057234" cy="171335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t="3035"/>
            <a:stretch/>
          </p:blipFill>
          <p:spPr>
            <a:xfrm>
              <a:off x="5920816" y="157073"/>
              <a:ext cx="6057234" cy="1713357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10590212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918825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552112" y="1096736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" name="Groupe 24"/>
          <p:cNvGrpSpPr/>
          <p:nvPr/>
        </p:nvGrpSpPr>
        <p:grpSpPr>
          <a:xfrm>
            <a:off x="267508" y="5467290"/>
            <a:ext cx="1801797" cy="1107996"/>
            <a:chOff x="267508" y="5447268"/>
            <a:chExt cx="1801797" cy="1107996"/>
          </a:xfrm>
        </p:grpSpPr>
        <p:sp>
          <p:nvSpPr>
            <p:cNvPr id="26" name="Rectangle 25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pic>
        <p:nvPicPr>
          <p:cNvPr id="32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9926" flipH="1" flipV="1">
            <a:off x="2988195" y="1245815"/>
            <a:ext cx="2355119" cy="1590295"/>
          </a:xfrm>
          <a:prstGeom prst="rect">
            <a:avLst/>
          </a:prstGeom>
        </p:spPr>
      </p:pic>
      <p:sp>
        <p:nvSpPr>
          <p:cNvPr id="34" name="ZoneTexte 33"/>
          <p:cNvSpPr txBox="1"/>
          <p:nvPr/>
        </p:nvSpPr>
        <p:spPr>
          <a:xfrm>
            <a:off x="920624" y="2685534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F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4917</TotalTime>
  <Words>974</Words>
  <Application>Microsoft Office PowerPoint</Application>
  <PresentationFormat>Personnalisé</PresentationFormat>
  <Paragraphs>371</Paragraphs>
  <Slides>55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55</vt:i4>
      </vt:variant>
    </vt:vector>
  </HeadingPairs>
  <TitlesOfParts>
    <vt:vector size="56" baseType="lpstr">
      <vt:lpstr>Office Theme</vt:lpstr>
      <vt:lpstr>Attaques d’estimateurs d’état :  Cas du filtre de Kalman</vt:lpstr>
      <vt:lpstr>Sommaire</vt:lpstr>
      <vt:lpstr>Filtrage de Kalman</vt:lpstr>
      <vt:lpstr>Estimateur d’état</vt:lpstr>
      <vt:lpstr>Étapes du filtrage</vt:lpstr>
      <vt:lpstr>Étapes du filtrage</vt:lpstr>
      <vt:lpstr>Étapes du filtrage</vt:lpstr>
      <vt:lpstr> Étape de Prédiction</vt:lpstr>
      <vt:lpstr> Étape de Prédiction</vt:lpstr>
      <vt:lpstr> Étape de Prédiction</vt:lpstr>
      <vt:lpstr> Étape de Prédiction</vt:lpstr>
      <vt:lpstr> Étape de Prédiction</vt:lpstr>
      <vt:lpstr> Étape de Prédiction</vt:lpstr>
      <vt:lpstr> Étape de Correction</vt:lpstr>
      <vt:lpstr> Étape de Correction</vt:lpstr>
      <vt:lpstr>   Les équations</vt:lpstr>
      <vt:lpstr> Les équations</vt:lpstr>
      <vt:lpstr> Les équations</vt:lpstr>
      <vt:lpstr> Les équations</vt:lpstr>
      <vt:lpstr> Les équations</vt:lpstr>
      <vt:lpstr> Les équations</vt:lpstr>
      <vt:lpstr>   Récapitulatif</vt:lpstr>
      <vt:lpstr>Diapositive 23</vt:lpstr>
      <vt:lpstr>Diapositive 24</vt:lpstr>
      <vt:lpstr>Diapositive 25</vt:lpstr>
      <vt:lpstr>Extended Kalman Filter (EKF)</vt:lpstr>
      <vt:lpstr>Problèmes des filtres</vt:lpstr>
      <vt:lpstr>Problèmes des filtres</vt:lpstr>
      <vt:lpstr>Diapositive 29</vt:lpstr>
      <vt:lpstr>Diapositive 30</vt:lpstr>
      <vt:lpstr>Diapositive 31</vt:lpstr>
      <vt:lpstr>Diapositive 32</vt:lpstr>
      <vt:lpstr>Diapositive 33</vt:lpstr>
      <vt:lpstr>Diapositive 34</vt:lpstr>
      <vt:lpstr>Diapositive 35</vt:lpstr>
      <vt:lpstr>Diapositive 36</vt:lpstr>
      <vt:lpstr>Diapositive 37</vt:lpstr>
      <vt:lpstr>Diapositive 38</vt:lpstr>
      <vt:lpstr>Diapositive 39</vt:lpstr>
      <vt:lpstr>Diapositive 40</vt:lpstr>
      <vt:lpstr>Diapositive 41</vt:lpstr>
      <vt:lpstr>Diapositive 42</vt:lpstr>
      <vt:lpstr>Diapositive 43</vt:lpstr>
      <vt:lpstr>Diapositive 44</vt:lpstr>
      <vt:lpstr>Diapositive 45</vt:lpstr>
      <vt:lpstr>Diapositive 46</vt:lpstr>
      <vt:lpstr>Diapositive 47</vt:lpstr>
      <vt:lpstr>Implémentation Kalman</vt:lpstr>
      <vt:lpstr>Diapositive 49</vt:lpstr>
      <vt:lpstr>Diapositive 50</vt:lpstr>
      <vt:lpstr>Diapositive 51</vt:lpstr>
      <vt:lpstr>Diapositive 52</vt:lpstr>
      <vt:lpstr>Diapositive 53</vt:lpstr>
      <vt:lpstr>Diapositive 54</vt:lpstr>
      <vt:lpstr>Banc d’essai et démonstration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Quentin DUCASSE (CI_2020)</dc:creator>
  <cp:lastModifiedBy>Quentin DUCASSE</cp:lastModifiedBy>
  <cp:revision>279</cp:revision>
  <dcterms:created xsi:type="dcterms:W3CDTF">2019-06-11T11:53:43Z</dcterms:created>
  <dcterms:modified xsi:type="dcterms:W3CDTF">2019-08-02T14:40:39Z</dcterms:modified>
</cp:coreProperties>
</file>